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33" r:id="rId8"/>
    <p:sldMasterId id="2147483745" r:id="rId9"/>
  </p:sldMasterIdLst>
  <p:notesMasterIdLst>
    <p:notesMasterId r:id="rId44"/>
  </p:notesMasterIdLst>
  <p:sldIdLst>
    <p:sldId id="257" r:id="rId10"/>
    <p:sldId id="307" r:id="rId11"/>
    <p:sldId id="259" r:id="rId12"/>
    <p:sldId id="292" r:id="rId13"/>
    <p:sldId id="294" r:id="rId14"/>
    <p:sldId id="295" r:id="rId15"/>
    <p:sldId id="320" r:id="rId16"/>
    <p:sldId id="302" r:id="rId17"/>
    <p:sldId id="262" r:id="rId18"/>
    <p:sldId id="297" r:id="rId19"/>
    <p:sldId id="263" r:id="rId20"/>
    <p:sldId id="305" r:id="rId21"/>
    <p:sldId id="309" r:id="rId22"/>
    <p:sldId id="298" r:id="rId23"/>
    <p:sldId id="300" r:id="rId24"/>
    <p:sldId id="321" r:id="rId25"/>
    <p:sldId id="325" r:id="rId26"/>
    <p:sldId id="315" r:id="rId27"/>
    <p:sldId id="316" r:id="rId28"/>
    <p:sldId id="317" r:id="rId29"/>
    <p:sldId id="318" r:id="rId30"/>
    <p:sldId id="319" r:id="rId31"/>
    <p:sldId id="322" r:id="rId32"/>
    <p:sldId id="303" r:id="rId33"/>
    <p:sldId id="312" r:id="rId34"/>
    <p:sldId id="301" r:id="rId35"/>
    <p:sldId id="323" r:id="rId36"/>
    <p:sldId id="276" r:id="rId37"/>
    <p:sldId id="326" r:id="rId38"/>
    <p:sldId id="327" r:id="rId39"/>
    <p:sldId id="328" r:id="rId40"/>
    <p:sldId id="277" r:id="rId41"/>
    <p:sldId id="284" r:id="rId42"/>
    <p:sldId id="28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00FFFF"/>
    <a:srgbClr val="FFFF99"/>
    <a:srgbClr val="00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6" autoAdjust="0"/>
    <p:restoredTop sz="94574" autoAdjust="0"/>
  </p:normalViewPr>
  <p:slideViewPr>
    <p:cSldViewPr snapToGrid="0">
      <p:cViewPr varScale="1">
        <p:scale>
          <a:sx n="59" d="100"/>
          <a:sy n="59" d="100"/>
        </p:scale>
        <p:origin x="872" y="48"/>
      </p:cViewPr>
      <p:guideLst>
        <p:guide orient="horz" pos="2160"/>
        <p:guide pos="3840"/>
      </p:guideLst>
    </p:cSldViewPr>
  </p:slideViewPr>
  <p:outlineViewPr>
    <p:cViewPr>
      <p:scale>
        <a:sx n="33" d="100"/>
        <a:sy n="33" d="100"/>
      </p:scale>
      <p:origin x="250" y="0"/>
    </p:cViewPr>
  </p:outlineViewPr>
  <p:notesTextViewPr>
    <p:cViewPr>
      <p:scale>
        <a:sx n="1" d="1"/>
        <a:sy n="1" d="1"/>
      </p:scale>
      <p:origin x="0" y="0"/>
    </p:cViewPr>
  </p:notesTextViewPr>
  <p:sorterViewPr>
    <p:cViewPr>
      <p:scale>
        <a:sx n="66" d="100"/>
        <a:sy n="66" d="100"/>
      </p:scale>
      <p:origin x="0" y="455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546D43-19F5-4BA1-941B-C91E7B03963B}" type="datetimeFigureOut">
              <a:rPr lang="vi-VN" smtClean="0"/>
              <a:pPr/>
              <a:t>11/02/2023</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2535B4-4094-4C42-95D0-DCD979FBDE1A}" type="slidenum">
              <a:rPr lang="vi-VN" smtClean="0"/>
              <a:pPr/>
              <a:t>‹#›</a:t>
            </a:fld>
            <a:endParaRPr lang="vi-VN"/>
          </a:p>
        </p:txBody>
      </p:sp>
    </p:spTree>
    <p:extLst>
      <p:ext uri="{BB962C8B-B14F-4D97-AF65-F5344CB8AC3E}">
        <p14:creationId xmlns:p14="http://schemas.microsoft.com/office/powerpoint/2010/main" val="35937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3</a:t>
            </a:fld>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11</a:t>
            </a:fld>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pPr/>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pPr/>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5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pPr/>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 name="Google Shape;22;p6"/>
          <p:cNvPicPr preferRelativeResize="0">
            <a:picLocks noChangeAspect="1" noChangeArrowheads="1"/>
          </p:cNvPicPr>
          <p:nvPr/>
        </p:nvPicPr>
        <p:blipFill>
          <a:blip r:embed="rId2"/>
          <a:srcRect t="3044" b="39510"/>
          <a:stretch>
            <a:fillRect/>
          </a:stretch>
        </p:blipFill>
        <p:spPr bwMode="auto">
          <a:xfrm>
            <a:off x="-330200" y="-249238"/>
            <a:ext cx="12981517" cy="7359651"/>
          </a:xfrm>
          <a:prstGeom prst="rect">
            <a:avLst/>
          </a:prstGeom>
          <a:noFill/>
          <a:ln w="9525">
            <a:noFill/>
            <a:miter lim="800000"/>
            <a:headEnd/>
            <a:tailEnd/>
          </a:ln>
        </p:spPr>
      </p:pic>
      <p:pic>
        <p:nvPicPr>
          <p:cNvPr id="3" name="Google Shape;23;p6"/>
          <p:cNvPicPr preferRelativeResize="0">
            <a:picLocks noChangeAspect="1" noChangeArrowheads="1"/>
          </p:cNvPicPr>
          <p:nvPr/>
        </p:nvPicPr>
        <p:blipFill>
          <a:blip r:embed="rId3"/>
          <a:srcRect/>
          <a:stretch>
            <a:fillRect/>
          </a:stretch>
        </p:blipFill>
        <p:spPr bwMode="auto">
          <a:xfrm>
            <a:off x="338667" y="268289"/>
            <a:ext cx="11514667" cy="6321425"/>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615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847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430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228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444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361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31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pPr/>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935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456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442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143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929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745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642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84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245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908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pPr/>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977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971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252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208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188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690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089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641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319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547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pPr/>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9493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9593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5692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6898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0885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4372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060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6571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33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31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pPr/>
              <a:t>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905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0540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7611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5190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4302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71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7269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4124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8878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1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pPr/>
              <a:t>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4777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1134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6596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8522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0060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6826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206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7515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410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26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pPr/>
              <a:t>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7759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8277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0738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8201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4182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6185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0362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7086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1891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40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pPr/>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3127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1346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6219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65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439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5436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6935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8476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392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49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pPr/>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6856753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645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3527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8887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6613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8152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5716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2037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3067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0592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34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pPr/>
              <a:t>2/11/2023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pPr/>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12192000" cy="8325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6356350"/>
            <a:ext cx="12192000" cy="4737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91028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12192000" cy="8325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6356350"/>
            <a:ext cx="12192000" cy="4737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949125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12192000" cy="8325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6356350"/>
            <a:ext cx="12192000" cy="4737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0632295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12192000" cy="8325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6356350"/>
            <a:ext cx="12192000" cy="4737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1815358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12192000" cy="8325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6356350"/>
            <a:ext cx="12192000" cy="4737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3036204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p:nvSpPr>
        <p:spPr>
          <a:xfrm>
            <a:off x="0" y="0"/>
            <a:ext cx="12192000" cy="8325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6356350"/>
            <a:ext cx="12192000" cy="4737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9180284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p:nvSpPr>
        <p:spPr>
          <a:xfrm>
            <a:off x="0" y="0"/>
            <a:ext cx="12192000" cy="8325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6356350"/>
            <a:ext cx="12192000" cy="4737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014649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A236E-2B7C-4369-AA52-5BF5EF4AC3FF}"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646CC-B1CC-4433-932E-AA58A15539B6}"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p:nvSpPr>
        <p:spPr>
          <a:xfrm>
            <a:off x="0" y="0"/>
            <a:ext cx="12192000" cy="8325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6356350"/>
            <a:ext cx="12192000" cy="4737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7134464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9.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5" Type="http://schemas.openxmlformats.org/officeDocument/2006/relationships/image" Target="../media/image7.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0.xml"/><Relationship Id="rId6" Type="http://schemas.openxmlformats.org/officeDocument/2006/relationships/image" Target="../media/image7.jpe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1.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3.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eg"/><Relationship Id="rId7" Type="http://schemas.openxmlformats.org/officeDocument/2006/relationships/image" Target="../media/image35.png"/><Relationship Id="rId2" Type="http://schemas.openxmlformats.org/officeDocument/2006/relationships/slideLayout" Target="../slideLayouts/slideLayout58.xml"/><Relationship Id="rId1" Type="http://schemas.openxmlformats.org/officeDocument/2006/relationships/tags" Target="../tags/tag1.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0.png"/><Relationship Id="rId7"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7.jpeg"/><Relationship Id="rId9"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4.xml"/><Relationship Id="rId6" Type="http://schemas.openxmlformats.org/officeDocument/2006/relationships/image" Target="../media/image7.jpe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5.jpeg"/><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6.jpeg"/><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eg"/><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29698" name="Picture 2" descr="https://thiepnhanai.com/wp-content/uploads/2021/05/hinh-nen-powerpoint-don-gian-2.jpg"/>
          <p:cNvPicPr>
            <a:picLocks noChangeAspect="1" noChangeArrowheads="1"/>
          </p:cNvPicPr>
          <p:nvPr/>
        </p:nvPicPr>
        <p:blipFill>
          <a:blip r:embed="rId3"/>
          <a:srcRect/>
          <a:stretch>
            <a:fillRect/>
          </a:stretch>
        </p:blipFill>
        <p:spPr bwMode="auto">
          <a:xfrm>
            <a:off x="0" y="0"/>
            <a:ext cx="12192000" cy="6858000"/>
          </a:xfrm>
          <a:prstGeom prst="rect">
            <a:avLst/>
          </a:prstGeom>
          <a:noFill/>
        </p:spPr>
      </p:pic>
      <p:pic>
        <p:nvPicPr>
          <p:cNvPr id="6" name="Picture 5"/>
          <p:cNvPicPr>
            <a:picLocks noChangeAspect="1"/>
          </p:cNvPicPr>
          <p:nvPr/>
        </p:nvPicPr>
        <p:blipFill>
          <a:blip r:embed="rId4"/>
          <a:stretch>
            <a:fillRect/>
          </a:stretch>
        </p:blipFill>
        <p:spPr>
          <a:xfrm>
            <a:off x="1481252" y="682963"/>
            <a:ext cx="4703408" cy="4421041"/>
          </a:xfrm>
          <a:prstGeom prst="rect">
            <a:avLst/>
          </a:prstGeom>
        </p:spPr>
      </p:pic>
      <p:sp>
        <p:nvSpPr>
          <p:cNvPr id="7" name="Rectangle 6"/>
          <p:cNvSpPr>
            <a:spLocks noChangeArrowheads="1"/>
          </p:cNvSpPr>
          <p:nvPr/>
        </p:nvSpPr>
        <p:spPr bwMode="auto">
          <a:xfrm rot="21274563">
            <a:off x="2481221" y="1630074"/>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8:</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5"/>
          <a:stretch>
            <a:fillRect/>
          </a:stretch>
        </p:blipFill>
        <p:spPr>
          <a:xfrm>
            <a:off x="6483918" y="352361"/>
            <a:ext cx="4381631" cy="4352644"/>
          </a:xfrm>
          <a:prstGeom prst="rect">
            <a:avLst/>
          </a:prstGeom>
        </p:spPr>
      </p:pic>
      <p:sp>
        <p:nvSpPr>
          <p:cNvPr id="9" name="文本框 6"/>
          <p:cNvSpPr txBox="1"/>
          <p:nvPr/>
        </p:nvSpPr>
        <p:spPr>
          <a:xfrm>
            <a:off x="7216263" y="2576102"/>
            <a:ext cx="3723289" cy="584775"/>
          </a:xfrm>
          <a:prstGeom prst="rect">
            <a:avLst/>
          </a:prstGeom>
          <a:noFill/>
        </p:spPr>
        <p:txBody>
          <a:bodyPr wrap="square" rtlCol="0">
            <a:spAutoFit/>
          </a:bodyPr>
          <a:lstStyle/>
          <a:p>
            <a:r>
              <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II. KHÁM PHÁ</a:t>
            </a:r>
            <a:endParaRPr lang="zh-CN" altLang="en-US"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pic>
        <p:nvPicPr>
          <p:cNvPr id="19" name="Shape 1"/>
          <p:cNvPicPr/>
          <p:nvPr/>
        </p:nvPicPr>
        <p:blipFill>
          <a:blip r:embed="rId6"/>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9700" name="Picture 4" descr="Ảnh động trang trí (164)"/>
          <p:cNvPicPr>
            <a:picLocks noChangeAspect="1" noChangeArrowheads="1" noCrop="1"/>
          </p:cNvPicPr>
          <p:nvPr/>
        </p:nvPicPr>
        <p:blipFill>
          <a:blip r:embed="rId7"/>
          <a:srcRect/>
          <a:stretch>
            <a:fillRect/>
          </a:stretch>
        </p:blipFill>
        <p:spPr bwMode="auto">
          <a:xfrm>
            <a:off x="6639502" y="4010140"/>
            <a:ext cx="4017414" cy="457200"/>
          </a:xfrm>
          <a:prstGeom prst="rect">
            <a:avLst/>
          </a:prstGeom>
          <a:noFill/>
        </p:spPr>
      </p:pic>
    </p:spTree>
    <p:extLst>
      <p:ext uri="{BB962C8B-B14F-4D97-AF65-F5344CB8AC3E}">
        <p14:creationId xmlns:p14="http://schemas.microsoft.com/office/powerpoint/2010/main" val="1254394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4199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8" name="Rectangle 7"/>
          <p:cNvSpPr/>
          <p:nvPr/>
        </p:nvSpPr>
        <p:spPr>
          <a:xfrm>
            <a:off x="2842261" y="168027"/>
            <a:ext cx="6298523" cy="707886"/>
          </a:xfrm>
          <a:prstGeom prst="rect">
            <a:avLst/>
          </a:prstGeom>
          <a:solidFill>
            <a:srgbClr val="FFCCFF"/>
          </a:solidFill>
          <a:ln w="28575">
            <a:solidFill>
              <a:srgbClr val="FFFF00"/>
            </a:solidFill>
          </a:ln>
        </p:spPr>
        <p:txBody>
          <a:bodyPr wrap="square">
            <a:spAutoFit/>
          </a:bodyPr>
          <a:lstStyle/>
          <a:p>
            <a:pPr eaLnBrk="0" fontAlgn="base" hangingPunct="0">
              <a:lnSpc>
                <a:spcPct val="125000"/>
              </a:lnSpc>
              <a:spcBef>
                <a:spcPct val="0"/>
              </a:spcBef>
              <a:spcAft>
                <a:spcPct val="0"/>
              </a:spcAft>
              <a:defRPr/>
            </a:pPr>
            <a:r>
              <a:rPr lang="en-US" sz="3200" b="1" dirty="0">
                <a:solidFill>
                  <a:srgbClr val="FF0000"/>
                </a:solidFill>
                <a:latin typeface="Times New Roman" pitchFamily="18" charset="0"/>
                <a:ea typeface="Arial Unicode MS"/>
                <a:cs typeface="Times New Roman" pitchFamily="18" charset="0"/>
              </a:rPr>
              <a:t>          THỬ TÀI CỦA BẠN</a:t>
            </a:r>
          </a:p>
        </p:txBody>
      </p:sp>
      <p:sp>
        <p:nvSpPr>
          <p:cNvPr id="9" name="Rectangle 6"/>
          <p:cNvSpPr>
            <a:spLocks noChangeArrowheads="1"/>
          </p:cNvSpPr>
          <p:nvPr/>
        </p:nvSpPr>
        <p:spPr bwMode="auto">
          <a:xfrm>
            <a:off x="6733309" y="1652842"/>
            <a:ext cx="5203762" cy="3354765"/>
          </a:xfrm>
          <a:prstGeom prst="rect">
            <a:avLst/>
          </a:prstGeom>
          <a:solidFill>
            <a:schemeClr val="bg1">
              <a:lumMod val="95000"/>
            </a:schemeClr>
          </a:solidFill>
          <a:ln w="28575">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br>
              <a:rPr lang="vi-VN" altLang="en-US" sz="1000" dirty="0">
                <a:solidFill>
                  <a:srgbClr val="0000FF"/>
                </a:solidFill>
                <a:ea typeface="Cambria" panose="02040503050406030204" pitchFamily="18" charset="0"/>
                <a:cs typeface="Cambria" panose="02040503050406030204" pitchFamily="18" charset="0"/>
              </a:rPr>
            </a:br>
            <a:endParaRPr lang="en-US" altLang="en-US" sz="1000" dirty="0">
              <a:solidFill>
                <a:srgbClr val="0000FF"/>
              </a:solidFill>
              <a:ea typeface="Cambria" panose="02040503050406030204" pitchFamily="18" charset="0"/>
              <a:cs typeface="Cambria" panose="02040503050406030204" pitchFamily="18" charset="0"/>
            </a:endParaRPr>
          </a:p>
          <a:p>
            <a:pPr indent="12700" algn="just"/>
            <a:r>
              <a:rPr lang="en-US" sz="3200" dirty="0" err="1">
                <a:solidFill>
                  <a:srgbClr val="0000FF"/>
                </a:solidFill>
              </a:rPr>
              <a:t>Hậu</a:t>
            </a:r>
            <a:r>
              <a:rPr lang="en-US" sz="3200" dirty="0">
                <a:solidFill>
                  <a:srgbClr val="0000FF"/>
                </a:solidFill>
              </a:rPr>
              <a:t> </a:t>
            </a:r>
            <a:r>
              <a:rPr lang="en-US" sz="3200" dirty="0" err="1">
                <a:solidFill>
                  <a:srgbClr val="0000FF"/>
                </a:solidFill>
              </a:rPr>
              <a:t>quả</a:t>
            </a:r>
            <a:r>
              <a:rPr lang="en-US" sz="3200" dirty="0">
                <a:solidFill>
                  <a:srgbClr val="0000FF"/>
                </a:solidFill>
              </a:rPr>
              <a:t> </a:t>
            </a:r>
            <a:r>
              <a:rPr lang="en-US" sz="3200" dirty="0" err="1">
                <a:solidFill>
                  <a:srgbClr val="0000FF"/>
                </a:solidFill>
              </a:rPr>
              <a:t>của</a:t>
            </a:r>
            <a:r>
              <a:rPr lang="en-US" sz="3200" dirty="0">
                <a:solidFill>
                  <a:srgbClr val="0000FF"/>
                </a:solidFill>
              </a:rPr>
              <a:t> </a:t>
            </a:r>
            <a:r>
              <a:rPr lang="en-US" sz="3200" dirty="0" err="1">
                <a:solidFill>
                  <a:srgbClr val="0000FF"/>
                </a:solidFill>
              </a:rPr>
              <a:t>những</a:t>
            </a:r>
            <a:r>
              <a:rPr lang="en-US" sz="3200" dirty="0">
                <a:solidFill>
                  <a:srgbClr val="0000FF"/>
                </a:solidFill>
              </a:rPr>
              <a:t> </a:t>
            </a:r>
            <a:r>
              <a:rPr lang="en-US" sz="3200" dirty="0" err="1">
                <a:solidFill>
                  <a:srgbClr val="0000FF"/>
                </a:solidFill>
              </a:rPr>
              <a:t>hành</a:t>
            </a:r>
            <a:r>
              <a:rPr lang="en-US" sz="3200" dirty="0">
                <a:solidFill>
                  <a:srgbClr val="0000FF"/>
                </a:solidFill>
              </a:rPr>
              <a:t> vi </a:t>
            </a:r>
            <a:r>
              <a:rPr lang="en-US" sz="3200" dirty="0" err="1">
                <a:solidFill>
                  <a:srgbClr val="0000FF"/>
                </a:solidFill>
              </a:rPr>
              <a:t>lãng</a:t>
            </a:r>
            <a:r>
              <a:rPr lang="en-US" sz="3200" dirty="0">
                <a:solidFill>
                  <a:srgbClr val="0000FF"/>
                </a:solidFill>
              </a:rPr>
              <a:t> </a:t>
            </a:r>
            <a:r>
              <a:rPr lang="en-US" sz="3200" dirty="0" err="1">
                <a:solidFill>
                  <a:srgbClr val="0000FF"/>
                </a:solidFill>
              </a:rPr>
              <a:t>phí</a:t>
            </a:r>
            <a:r>
              <a:rPr lang="en-US" sz="3200" dirty="0">
                <a:solidFill>
                  <a:srgbClr val="0000FF"/>
                </a:solidFill>
              </a:rPr>
              <a:t>: </a:t>
            </a:r>
            <a:r>
              <a:rPr lang="en-US" sz="3200" dirty="0" err="1">
                <a:solidFill>
                  <a:srgbClr val="0000FF"/>
                </a:solidFill>
              </a:rPr>
              <a:t>tốn</a:t>
            </a:r>
            <a:r>
              <a:rPr lang="en-US" sz="3200" dirty="0">
                <a:solidFill>
                  <a:srgbClr val="0000FF"/>
                </a:solidFill>
              </a:rPr>
              <a:t> </a:t>
            </a:r>
            <a:r>
              <a:rPr lang="en-US" sz="3200" dirty="0" err="1">
                <a:solidFill>
                  <a:srgbClr val="0000FF"/>
                </a:solidFill>
              </a:rPr>
              <a:t>kém</a:t>
            </a:r>
            <a:r>
              <a:rPr lang="en-US" sz="3200" dirty="0">
                <a:solidFill>
                  <a:srgbClr val="0000FF"/>
                </a:solidFill>
              </a:rPr>
              <a:t> </a:t>
            </a:r>
            <a:r>
              <a:rPr lang="en-US" sz="3200" dirty="0" err="1">
                <a:solidFill>
                  <a:srgbClr val="0000FF"/>
                </a:solidFill>
              </a:rPr>
              <a:t>tiền</a:t>
            </a:r>
            <a:r>
              <a:rPr lang="en-US" sz="3200" dirty="0">
                <a:solidFill>
                  <a:srgbClr val="0000FF"/>
                </a:solidFill>
              </a:rPr>
              <a:t> </a:t>
            </a:r>
            <a:r>
              <a:rPr lang="en-US" sz="3200" dirty="0" err="1">
                <a:solidFill>
                  <a:srgbClr val="0000FF"/>
                </a:solidFill>
              </a:rPr>
              <a:t>bạc</a:t>
            </a:r>
            <a:r>
              <a:rPr lang="en-US" sz="3200" dirty="0">
                <a:solidFill>
                  <a:srgbClr val="0000FF"/>
                </a:solidFill>
              </a:rPr>
              <a:t> </a:t>
            </a:r>
            <a:r>
              <a:rPr lang="en-US" sz="3200" dirty="0" err="1">
                <a:solidFill>
                  <a:srgbClr val="0000FF"/>
                </a:solidFill>
              </a:rPr>
              <a:t>của</a:t>
            </a:r>
            <a:r>
              <a:rPr lang="en-US" sz="3200" dirty="0">
                <a:solidFill>
                  <a:srgbClr val="0000FF"/>
                </a:solidFill>
              </a:rPr>
              <a:t> </a:t>
            </a:r>
            <a:r>
              <a:rPr lang="en-US" sz="3200" dirty="0" err="1">
                <a:solidFill>
                  <a:srgbClr val="0000FF"/>
                </a:solidFill>
              </a:rPr>
              <a:t>gia</a:t>
            </a:r>
            <a:r>
              <a:rPr lang="en-US" sz="3200" dirty="0">
                <a:solidFill>
                  <a:srgbClr val="0000FF"/>
                </a:solidFill>
              </a:rPr>
              <a:t> </a:t>
            </a:r>
            <a:r>
              <a:rPr lang="en-US" sz="3200" dirty="0" err="1">
                <a:solidFill>
                  <a:srgbClr val="0000FF"/>
                </a:solidFill>
              </a:rPr>
              <a:t>đình</a:t>
            </a:r>
            <a:r>
              <a:rPr lang="en-US" sz="3200" dirty="0">
                <a:solidFill>
                  <a:srgbClr val="0000FF"/>
                </a:solidFill>
              </a:rPr>
              <a:t>, </a:t>
            </a:r>
            <a:r>
              <a:rPr lang="en-US" sz="3200" dirty="0" err="1">
                <a:solidFill>
                  <a:srgbClr val="0000FF"/>
                </a:solidFill>
              </a:rPr>
              <a:t>tài</a:t>
            </a:r>
            <a:r>
              <a:rPr lang="en-US" sz="3200" dirty="0">
                <a:solidFill>
                  <a:srgbClr val="0000FF"/>
                </a:solidFill>
              </a:rPr>
              <a:t> </a:t>
            </a:r>
            <a:r>
              <a:rPr lang="en-US" sz="3200" dirty="0" err="1">
                <a:solidFill>
                  <a:srgbClr val="0000FF"/>
                </a:solidFill>
              </a:rPr>
              <a:t>nguyên</a:t>
            </a:r>
            <a:r>
              <a:rPr lang="en-US" sz="3200" dirty="0">
                <a:solidFill>
                  <a:srgbClr val="0000FF"/>
                </a:solidFill>
              </a:rPr>
              <a:t> </a:t>
            </a:r>
            <a:r>
              <a:rPr lang="en-US" sz="3200" dirty="0" err="1">
                <a:solidFill>
                  <a:srgbClr val="0000FF"/>
                </a:solidFill>
              </a:rPr>
              <a:t>của</a:t>
            </a:r>
            <a:r>
              <a:rPr lang="en-US" sz="3200" dirty="0">
                <a:solidFill>
                  <a:srgbClr val="0000FF"/>
                </a:solidFill>
              </a:rPr>
              <a:t> </a:t>
            </a:r>
            <a:r>
              <a:rPr lang="en-US" sz="3200" dirty="0" err="1">
                <a:solidFill>
                  <a:srgbClr val="0000FF"/>
                </a:solidFill>
              </a:rPr>
              <a:t>xã</a:t>
            </a:r>
            <a:r>
              <a:rPr lang="en-US" sz="3200" dirty="0">
                <a:solidFill>
                  <a:srgbClr val="0000FF"/>
                </a:solidFill>
              </a:rPr>
              <a:t> </a:t>
            </a:r>
            <a:r>
              <a:rPr lang="en-US" sz="3200" dirty="0" err="1">
                <a:solidFill>
                  <a:srgbClr val="0000FF"/>
                </a:solidFill>
              </a:rPr>
              <a:t>hội</a:t>
            </a:r>
            <a:r>
              <a:rPr lang="en-US" sz="3200" dirty="0">
                <a:solidFill>
                  <a:srgbClr val="0000FF"/>
                </a:solidFill>
              </a:rPr>
              <a:t> </a:t>
            </a:r>
            <a:r>
              <a:rPr lang="en-US" sz="3200" dirty="0" err="1">
                <a:solidFill>
                  <a:srgbClr val="0000FF"/>
                </a:solidFill>
              </a:rPr>
              <a:t>và</a:t>
            </a:r>
            <a:r>
              <a:rPr lang="en-US" sz="3200" dirty="0">
                <a:solidFill>
                  <a:srgbClr val="0000FF"/>
                </a:solidFill>
              </a:rPr>
              <a:t> </a:t>
            </a:r>
            <a:r>
              <a:rPr lang="en-US" sz="3200" dirty="0" err="1">
                <a:solidFill>
                  <a:srgbClr val="0000FF"/>
                </a:solidFill>
              </a:rPr>
              <a:t>lãng</a:t>
            </a:r>
            <a:r>
              <a:rPr lang="en-US" sz="3200" dirty="0">
                <a:solidFill>
                  <a:srgbClr val="0000FF"/>
                </a:solidFill>
              </a:rPr>
              <a:t> </a:t>
            </a:r>
            <a:r>
              <a:rPr lang="en-US" sz="3200" dirty="0" err="1">
                <a:solidFill>
                  <a:srgbClr val="0000FF"/>
                </a:solidFill>
              </a:rPr>
              <a:t>phí</a:t>
            </a:r>
            <a:r>
              <a:rPr lang="en-US" sz="3200" dirty="0">
                <a:solidFill>
                  <a:srgbClr val="0000FF"/>
                </a:solidFill>
              </a:rPr>
              <a:t> </a:t>
            </a:r>
            <a:r>
              <a:rPr lang="en-US" sz="3200" dirty="0" err="1">
                <a:solidFill>
                  <a:srgbClr val="0000FF"/>
                </a:solidFill>
              </a:rPr>
              <a:t>với</a:t>
            </a:r>
            <a:r>
              <a:rPr lang="en-US" sz="3200" dirty="0">
                <a:solidFill>
                  <a:srgbClr val="0000FF"/>
                </a:solidFill>
              </a:rPr>
              <a:t> </a:t>
            </a:r>
            <a:r>
              <a:rPr lang="en-US" sz="3200" dirty="0" err="1">
                <a:solidFill>
                  <a:srgbClr val="0000FF"/>
                </a:solidFill>
              </a:rPr>
              <a:t>thời</a:t>
            </a:r>
            <a:r>
              <a:rPr lang="en-US" sz="3200" dirty="0">
                <a:solidFill>
                  <a:srgbClr val="0000FF"/>
                </a:solidFill>
              </a:rPr>
              <a:t> </a:t>
            </a:r>
            <a:r>
              <a:rPr lang="en-US" sz="3200" dirty="0" err="1">
                <a:solidFill>
                  <a:srgbClr val="0000FF"/>
                </a:solidFill>
              </a:rPr>
              <a:t>gian</a:t>
            </a:r>
            <a:r>
              <a:rPr lang="en-US" sz="3200" dirty="0">
                <a:solidFill>
                  <a:srgbClr val="0000FF"/>
                </a:solidFill>
              </a:rPr>
              <a:t> </a:t>
            </a:r>
            <a:r>
              <a:rPr lang="en-US" sz="3200" dirty="0" err="1">
                <a:solidFill>
                  <a:srgbClr val="0000FF"/>
                </a:solidFill>
              </a:rPr>
              <a:t>của</a:t>
            </a:r>
            <a:r>
              <a:rPr lang="en-US" sz="3200" dirty="0">
                <a:solidFill>
                  <a:srgbClr val="0000FF"/>
                </a:solidFill>
              </a:rPr>
              <a:t> </a:t>
            </a:r>
            <a:r>
              <a:rPr lang="en-US" sz="3200" dirty="0" err="1">
                <a:solidFill>
                  <a:srgbClr val="0000FF"/>
                </a:solidFill>
              </a:rPr>
              <a:t>chúng</a:t>
            </a:r>
            <a:r>
              <a:rPr lang="en-US" sz="3200" dirty="0">
                <a:solidFill>
                  <a:srgbClr val="0000FF"/>
                </a:solidFill>
              </a:rPr>
              <a:t> </a:t>
            </a:r>
            <a:r>
              <a:rPr lang="en-US" sz="3200" dirty="0" err="1">
                <a:solidFill>
                  <a:srgbClr val="0000FF"/>
                </a:solidFill>
              </a:rPr>
              <a:t>ta</a:t>
            </a:r>
            <a:r>
              <a:rPr lang="en-US" sz="3200" dirty="0">
                <a:solidFill>
                  <a:srgbClr val="0000FF"/>
                </a:solidFill>
              </a:rPr>
              <a:t>.   </a:t>
            </a:r>
          </a:p>
          <a:p>
            <a:pPr indent="12700"/>
            <a:r>
              <a:rPr lang="en-US" sz="3200" dirty="0">
                <a:solidFill>
                  <a:srgbClr val="0000FF"/>
                </a:solidFill>
              </a:rPr>
              <a:t>                      </a:t>
            </a:r>
            <a:endParaRPr lang="vi-VN" altLang="en-US" sz="3600" b="1" dirty="0">
              <a:solidFill>
                <a:srgbClr val="0000FF"/>
              </a:solidFill>
              <a:ea typeface="Cambria" panose="02040503050406030204" pitchFamily="18" charset="0"/>
              <a:cs typeface="Arial" pitchFamily="34"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33" name="Shape 267"/>
          <p:cNvPicPr/>
          <p:nvPr/>
        </p:nvPicPr>
        <p:blipFill>
          <a:blip r:embed="rId5"/>
          <a:stretch/>
        </p:blipFill>
        <p:spPr>
          <a:xfrm>
            <a:off x="265661" y="2161309"/>
            <a:ext cx="2660420" cy="2277688"/>
          </a:xfrm>
          <a:prstGeom prst="rect">
            <a:avLst/>
          </a:prstGeom>
        </p:spPr>
      </p:pic>
      <p:pic>
        <p:nvPicPr>
          <p:cNvPr id="34" name="Shape 269"/>
          <p:cNvPicPr/>
          <p:nvPr/>
        </p:nvPicPr>
        <p:blipFill>
          <a:blip r:embed="rId6"/>
          <a:stretch/>
        </p:blipFill>
        <p:spPr>
          <a:xfrm>
            <a:off x="3640975" y="2161309"/>
            <a:ext cx="2682240" cy="2317477"/>
          </a:xfrm>
          <a:prstGeom prst="rect">
            <a:avLst/>
          </a:prstGeom>
        </p:spPr>
      </p:pic>
      <p:sp>
        <p:nvSpPr>
          <p:cNvPr id="36" name="TextBox 35"/>
          <p:cNvSpPr txBox="1"/>
          <p:nvPr/>
        </p:nvSpPr>
        <p:spPr>
          <a:xfrm>
            <a:off x="698265" y="5211713"/>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a:solidFill>
                  <a:srgbClr val="0000FF"/>
                </a:solidFill>
                <a:latin typeface="Arial" pitchFamily="34" charset="0"/>
                <a:ea typeface="Arial" panose="020B0604020202020204" pitchFamily="34" charset="0"/>
                <a:cs typeface="Arial" pitchFamily="34" charset="0"/>
              </a:rPr>
              <a:t>Lãng</a:t>
            </a:r>
            <a:r>
              <a:rPr lang="en-US" sz="2800" b="1" dirty="0">
                <a:solidFill>
                  <a:srgbClr val="0000FF"/>
                </a:solidFill>
                <a:latin typeface="Arial" pitchFamily="34" charset="0"/>
                <a:ea typeface="Arial" panose="020B0604020202020204" pitchFamily="34" charset="0"/>
                <a:cs typeface="Arial" pitchFamily="34" charset="0"/>
              </a:rPr>
              <a:t> </a:t>
            </a:r>
            <a:r>
              <a:rPr lang="en-US" sz="2800" b="1" dirty="0" err="1">
                <a:solidFill>
                  <a:srgbClr val="0000FF"/>
                </a:solidFill>
                <a:latin typeface="Arial" pitchFamily="34" charset="0"/>
                <a:ea typeface="Arial" panose="020B0604020202020204" pitchFamily="34" charset="0"/>
                <a:cs typeface="Arial" pitchFamily="34" charset="0"/>
              </a:rPr>
              <a:t>phí</a:t>
            </a:r>
            <a:r>
              <a:rPr lang="en-US" sz="2800" b="1" dirty="0">
                <a:solidFill>
                  <a:srgbClr val="0000FF"/>
                </a:solidFill>
                <a:latin typeface="Arial" pitchFamily="34" charset="0"/>
                <a:ea typeface="Arial" panose="020B0604020202020204" pitchFamily="34" charset="0"/>
                <a:cs typeface="Arial" pitchFamily="34" charset="0"/>
              </a:rPr>
              <a:t> </a:t>
            </a:r>
          </a:p>
        </p:txBody>
      </p:sp>
      <p:sp>
        <p:nvSpPr>
          <p:cNvPr id="37" name="TextBox 36"/>
          <p:cNvSpPr txBox="1"/>
          <p:nvPr/>
        </p:nvSpPr>
        <p:spPr>
          <a:xfrm>
            <a:off x="3693617" y="5164609"/>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a:solidFill>
                  <a:srgbClr val="0000FF"/>
                </a:solidFill>
                <a:latin typeface="Arial" pitchFamily="34" charset="0"/>
                <a:ea typeface="Arial" panose="020B0604020202020204" pitchFamily="34" charset="0"/>
                <a:cs typeface="Arial" pitchFamily="34" charset="0"/>
              </a:rPr>
              <a:t>Lãng</a:t>
            </a:r>
            <a:r>
              <a:rPr lang="en-US" sz="2800" b="1" dirty="0">
                <a:solidFill>
                  <a:srgbClr val="0000FF"/>
                </a:solidFill>
                <a:latin typeface="Arial" pitchFamily="34" charset="0"/>
                <a:ea typeface="Arial" panose="020B0604020202020204" pitchFamily="34" charset="0"/>
                <a:cs typeface="Arial" pitchFamily="34" charset="0"/>
              </a:rPr>
              <a:t> </a:t>
            </a:r>
            <a:r>
              <a:rPr lang="en-US" sz="2800" b="1" dirty="0" err="1">
                <a:solidFill>
                  <a:srgbClr val="0000FF"/>
                </a:solidFill>
                <a:latin typeface="Arial" pitchFamily="34" charset="0"/>
                <a:ea typeface="Arial" panose="020B0604020202020204" pitchFamily="34" charset="0"/>
                <a:cs typeface="Arial" pitchFamily="34" charset="0"/>
              </a:rPr>
              <a:t>phí</a:t>
            </a:r>
            <a:r>
              <a:rPr lang="en-US" sz="2800" b="1" dirty="0">
                <a:solidFill>
                  <a:srgbClr val="0000FF"/>
                </a:solidFill>
                <a:latin typeface="Arial" pitchFamily="34" charset="0"/>
                <a:ea typeface="Arial" panose="020B0604020202020204" pitchFamily="34" charset="0"/>
                <a:cs typeface="Arial" pitchFamily="34" charset="0"/>
              </a:rPr>
              <a:t> </a:t>
            </a:r>
          </a:p>
        </p:txBody>
      </p:sp>
    </p:spTree>
    <p:extLst>
      <p:ext uri="{BB962C8B-B14F-4D97-AF65-F5344CB8AC3E}">
        <p14:creationId xmlns:p14="http://schemas.microsoft.com/office/powerpoint/2010/main" val="16478785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26750"/>
            <a:ext cx="12192000" cy="6831250"/>
          </a:xfrm>
          <a:prstGeom prst="rect">
            <a:avLst/>
          </a:prstGeom>
          <a:noFill/>
        </p:spPr>
      </p:pic>
      <p:pic>
        <p:nvPicPr>
          <p:cNvPr id="3" name="Picture 2"/>
          <p:cNvPicPr>
            <a:picLocks noChangeAspect="1"/>
          </p:cNvPicPr>
          <p:nvPr/>
        </p:nvPicPr>
        <p:blipFill>
          <a:blip r:embed="rId4"/>
          <a:stretch>
            <a:fillRect/>
          </a:stretch>
        </p:blipFill>
        <p:spPr>
          <a:xfrm>
            <a:off x="10935926" y="-50055"/>
            <a:ext cx="1255238" cy="937524"/>
          </a:xfrm>
          <a:prstGeom prst="rect">
            <a:avLst/>
          </a:prstGeom>
        </p:spPr>
      </p:pic>
      <p:sp>
        <p:nvSpPr>
          <p:cNvPr id="9" name="Rectangle 8"/>
          <p:cNvSpPr/>
          <p:nvPr/>
        </p:nvSpPr>
        <p:spPr>
          <a:xfrm>
            <a:off x="8179638" y="1306255"/>
            <a:ext cx="3663128" cy="531428"/>
          </a:xfrm>
          <a:prstGeom prst="rect">
            <a:avLst/>
          </a:prstGeom>
        </p:spPr>
        <p:txBody>
          <a:bodyPr wrap="square">
            <a:spAutoFit/>
          </a:bodyPr>
          <a:lstStyle/>
          <a:p>
            <a:pPr eaLnBrk="0" fontAlgn="base" hangingPunct="0">
              <a:lnSpc>
                <a:spcPct val="125000"/>
              </a:lnSpc>
              <a:spcBef>
                <a:spcPct val="0"/>
              </a:spcBef>
              <a:spcAft>
                <a:spcPct val="0"/>
              </a:spcAft>
              <a:defRPr/>
            </a:pPr>
            <a:endParaRPr lang="en-US" sz="2531" dirty="0">
              <a:solidFill>
                <a:srgbClr val="FF0000"/>
              </a:solidFill>
              <a:latin typeface="Arial" pitchFamily="34" charset="0"/>
              <a:ea typeface="Arial Unicode MS"/>
              <a:cs typeface="Arial" pitchFamily="34" charset="0"/>
            </a:endParaRPr>
          </a:p>
        </p:txBody>
      </p:sp>
      <p:sp>
        <p:nvSpPr>
          <p:cNvPr id="10" name="Rectangle 9"/>
          <p:cNvSpPr/>
          <p:nvPr/>
        </p:nvSpPr>
        <p:spPr>
          <a:xfrm>
            <a:off x="-1489704" y="6858000"/>
            <a:ext cx="3458255" cy="481799"/>
          </a:xfrm>
          <a:prstGeom prst="rect">
            <a:avLst/>
          </a:prstGeom>
        </p:spPr>
        <p:txBody>
          <a:bodyPr wrap="square">
            <a:spAutoFit/>
          </a:bodyPr>
          <a:lstStyle/>
          <a:p>
            <a:pPr eaLnBrk="0" fontAlgn="base" hangingPunct="0">
              <a:spcBef>
                <a:spcPct val="0"/>
              </a:spcBef>
              <a:spcAft>
                <a:spcPct val="0"/>
              </a:spcAft>
              <a:defRPr/>
            </a:pPr>
            <a:endParaRPr lang="en-SG" sz="2531" dirty="0">
              <a:solidFill>
                <a:srgbClr val="FF0000"/>
              </a:solidFill>
              <a:latin typeface="Arial" pitchFamily="34" charset="0"/>
              <a:ea typeface="微软雅黑"/>
              <a:cs typeface="Arial" pitchFamily="34" charset="0"/>
            </a:endParaRPr>
          </a:p>
        </p:txBody>
      </p:sp>
      <p:pic>
        <p:nvPicPr>
          <p:cNvPr id="11" name="图片 1"/>
          <p:cNvPicPr>
            <a:picLocks noChangeAspect="1"/>
          </p:cNvPicPr>
          <p:nvPr/>
        </p:nvPicPr>
        <p:blipFill>
          <a:blip r:embed="rId5">
            <a:extLst>
              <a:ext uri="{28A0092B-C50C-407E-A947-70E740481C1C}">
                <a14:useLocalDpi xmlns:a14="http://schemas.microsoft.com/office/drawing/2010/main" val="0"/>
              </a:ext>
            </a:extLst>
          </a:blip>
          <a:srcRect l="8347" r="32761"/>
          <a:stretch>
            <a:fillRect/>
          </a:stretch>
        </p:blipFill>
        <p:spPr bwMode="auto">
          <a:xfrm>
            <a:off x="10674927" y="5120347"/>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305874" y="282625"/>
            <a:ext cx="8517302" cy="646331"/>
          </a:xfrm>
          <a:prstGeom prst="rect">
            <a:avLst/>
          </a:prstGeom>
          <a:solidFill>
            <a:srgbClr val="FFFF00"/>
          </a:solidFill>
          <a:ln w="28575">
            <a:solidFill>
              <a:srgbClr val="00B050"/>
            </a:solidFill>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rgbClr val="0070C0"/>
                </a:solidFill>
                <a:latin typeface="Arial" pitchFamily="34" charset="0"/>
                <a:ea typeface="Helvetica Neue"/>
                <a:cs typeface="Arial" pitchFamily="34" charset="0"/>
              </a:rPr>
              <a:t>TRÒ CHƠI : “TIẾP SỨC ĐỒNG ĐỘI”</a:t>
            </a:r>
            <a:endParaRPr lang="en-SG" altLang="en-US" sz="3600" b="1" dirty="0">
              <a:solidFill>
                <a:srgbClr val="0070C0"/>
              </a:solidFill>
              <a:latin typeface="Arial" pitchFamily="34" charset="0"/>
              <a:cs typeface="Arial" pitchFamily="34" charset="0"/>
            </a:endParaRPr>
          </a:p>
        </p:txBody>
      </p:sp>
      <p:pic>
        <p:nvPicPr>
          <p:cNvPr id="16" name="Picture 15"/>
          <p:cNvPicPr>
            <a:picLocks noChangeAspect="1"/>
          </p:cNvPicPr>
          <p:nvPr/>
        </p:nvPicPr>
        <p:blipFill>
          <a:blip r:embed="rId6"/>
          <a:stretch>
            <a:fillRect/>
          </a:stretch>
        </p:blipFill>
        <p:spPr>
          <a:xfrm>
            <a:off x="149625" y="-33430"/>
            <a:ext cx="2161309" cy="1387864"/>
          </a:xfrm>
          <a:prstGeom prst="rect">
            <a:avLst/>
          </a:prstGeom>
        </p:spPr>
      </p:pic>
      <p:pic>
        <p:nvPicPr>
          <p:cNvPr id="17" name="Shape 1"/>
          <p:cNvPicPr/>
          <p:nvPr/>
        </p:nvPicPr>
        <p:blipFill>
          <a:blip r:embed="rId7"/>
          <a:stretch/>
        </p:blipFill>
        <p:spPr>
          <a:xfrm>
            <a:off x="10919460" y="0"/>
            <a:ext cx="1272540" cy="1043940"/>
          </a:xfrm>
          <a:prstGeom prst="rect">
            <a:avLst/>
          </a:prstGeom>
        </p:spPr>
      </p:pic>
      <p:sp>
        <p:nvSpPr>
          <p:cNvPr id="18"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9" name="Rounded Rectangle 18"/>
          <p:cNvSpPr/>
          <p:nvPr/>
        </p:nvSpPr>
        <p:spPr>
          <a:xfrm>
            <a:off x="299258" y="1413164"/>
            <a:ext cx="3541222" cy="4838007"/>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lnSpc>
                <a:spcPct val="125000"/>
              </a:lnSpc>
              <a:spcBef>
                <a:spcPct val="0"/>
              </a:spcBef>
              <a:spcAft>
                <a:spcPct val="0"/>
              </a:spcAft>
              <a:defRPr/>
            </a:pPr>
            <a:r>
              <a:rPr lang="en-US" sz="3200" kern="0" dirty="0" err="1">
                <a:solidFill>
                  <a:srgbClr val="0070C0"/>
                </a:solidFill>
                <a:latin typeface="Arial" pitchFamily="34" charset="0"/>
                <a:ea typeface="Arial Unicode MS"/>
                <a:cs typeface="Arial" pitchFamily="34" charset="0"/>
              </a:rPr>
              <a:t>Chia</a:t>
            </a:r>
            <a:r>
              <a:rPr lang="en-US" sz="3200" kern="0" dirty="0">
                <a:solidFill>
                  <a:srgbClr val="0070C0"/>
                </a:solidFill>
                <a:latin typeface="Arial" pitchFamily="34" charset="0"/>
                <a:ea typeface="Arial Unicode MS"/>
                <a:cs typeface="Arial" pitchFamily="34" charset="0"/>
              </a:rPr>
              <a:t> </a:t>
            </a:r>
            <a:r>
              <a:rPr lang="en-US" sz="3200" kern="0" dirty="0" err="1">
                <a:solidFill>
                  <a:srgbClr val="0070C0"/>
                </a:solidFill>
                <a:latin typeface="Arial" pitchFamily="34" charset="0"/>
                <a:ea typeface="Arial Unicode MS"/>
                <a:cs typeface="Arial" pitchFamily="34" charset="0"/>
              </a:rPr>
              <a:t>lớp</a:t>
            </a:r>
            <a:r>
              <a:rPr lang="en-US" sz="3200" kern="0" dirty="0">
                <a:solidFill>
                  <a:srgbClr val="0070C0"/>
                </a:solidFill>
                <a:latin typeface="Arial" pitchFamily="34" charset="0"/>
                <a:ea typeface="Arial Unicode MS"/>
                <a:cs typeface="Arial" pitchFamily="34" charset="0"/>
              </a:rPr>
              <a:t> </a:t>
            </a:r>
            <a:r>
              <a:rPr lang="en-US" sz="3200" kern="0" dirty="0" err="1">
                <a:solidFill>
                  <a:srgbClr val="0070C0"/>
                </a:solidFill>
                <a:latin typeface="Arial" pitchFamily="34" charset="0"/>
                <a:ea typeface="Arial Unicode MS"/>
                <a:cs typeface="Arial" pitchFamily="34" charset="0"/>
              </a:rPr>
              <a:t>ra</a:t>
            </a:r>
            <a:r>
              <a:rPr lang="en-US" sz="3200" kern="0" dirty="0">
                <a:solidFill>
                  <a:srgbClr val="0070C0"/>
                </a:solidFill>
                <a:latin typeface="Arial" pitchFamily="34" charset="0"/>
                <a:ea typeface="Arial Unicode MS"/>
                <a:cs typeface="Arial" pitchFamily="34" charset="0"/>
              </a:rPr>
              <a:t> </a:t>
            </a:r>
            <a:r>
              <a:rPr lang="en-US" sz="3200" kern="0" dirty="0" err="1">
                <a:solidFill>
                  <a:srgbClr val="0070C0"/>
                </a:solidFill>
                <a:latin typeface="Arial" pitchFamily="34" charset="0"/>
                <a:ea typeface="Arial Unicode MS"/>
                <a:cs typeface="Arial" pitchFamily="34" charset="0"/>
              </a:rPr>
              <a:t>thành</a:t>
            </a:r>
            <a:r>
              <a:rPr lang="en-US" sz="3200" kern="0" dirty="0">
                <a:solidFill>
                  <a:srgbClr val="0070C0"/>
                </a:solidFill>
                <a:latin typeface="Arial" pitchFamily="34" charset="0"/>
                <a:ea typeface="Arial Unicode MS"/>
                <a:cs typeface="Arial" pitchFamily="34" charset="0"/>
              </a:rPr>
              <a:t> </a:t>
            </a:r>
            <a:r>
              <a:rPr lang="en-US" sz="3200" kern="0" dirty="0" err="1">
                <a:solidFill>
                  <a:srgbClr val="0070C0"/>
                </a:solidFill>
                <a:latin typeface="Arial" pitchFamily="34" charset="0"/>
                <a:ea typeface="Arial Unicode MS"/>
                <a:cs typeface="Arial" pitchFamily="34" charset="0"/>
              </a:rPr>
              <a:t>hai</a:t>
            </a:r>
            <a:r>
              <a:rPr lang="en-US" sz="3200" kern="0" dirty="0">
                <a:solidFill>
                  <a:srgbClr val="0070C0"/>
                </a:solidFill>
                <a:latin typeface="Arial" pitchFamily="34" charset="0"/>
                <a:ea typeface="Arial Unicode MS"/>
                <a:cs typeface="Arial" pitchFamily="34" charset="0"/>
              </a:rPr>
              <a:t> </a:t>
            </a:r>
            <a:r>
              <a:rPr lang="en-US" sz="3200" kern="0" dirty="0" err="1">
                <a:solidFill>
                  <a:srgbClr val="0070C0"/>
                </a:solidFill>
                <a:latin typeface="Arial" pitchFamily="34" charset="0"/>
                <a:ea typeface="Arial Unicode MS"/>
                <a:cs typeface="Arial" pitchFamily="34" charset="0"/>
              </a:rPr>
              <a:t>đội</a:t>
            </a:r>
            <a:r>
              <a:rPr lang="en-US" sz="3200" kern="0" dirty="0">
                <a:solidFill>
                  <a:srgbClr val="0070C0"/>
                </a:solidFill>
                <a:latin typeface="Arial" pitchFamily="34" charset="0"/>
                <a:ea typeface="Arial Unicode MS"/>
                <a:cs typeface="Arial" pitchFamily="34" charset="0"/>
              </a:rPr>
              <a:t>:</a:t>
            </a:r>
          </a:p>
          <a:p>
            <a:pPr lvl="0" eaLnBrk="0" fontAlgn="base" hangingPunct="0">
              <a:lnSpc>
                <a:spcPct val="125000"/>
              </a:lnSpc>
              <a:spcBef>
                <a:spcPct val="0"/>
              </a:spcBef>
              <a:spcAft>
                <a:spcPct val="0"/>
              </a:spcAft>
              <a:defRPr/>
            </a:pP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Đội</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1: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Hành</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vi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thể</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hiện</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sự</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tiết</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kiệm</a:t>
            </a:r>
            <a:endPar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endParaRPr>
          </a:p>
          <a:p>
            <a:pPr lvl="0" eaLnBrk="0" fontAlgn="base" hangingPunct="0">
              <a:lnSpc>
                <a:spcPct val="125000"/>
              </a:lnSpc>
              <a:spcBef>
                <a:spcPct val="0"/>
              </a:spcBef>
              <a:spcAft>
                <a:spcPct val="0"/>
              </a:spcAft>
              <a:defRPr/>
            </a:pP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Đội</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2: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Hành</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vi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thể</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hiện</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sự</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lãng</a:t>
            </a:r>
            <a:r>
              <a:rPr lang="en-US" altLang="zh-CN" sz="3200" kern="0" dirty="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a:solidFill>
                  <a:srgbClr val="0070C0"/>
                </a:solidFill>
                <a:latin typeface="Arial" pitchFamily="34" charset="0"/>
                <a:ea typeface="Arial Unicode MS"/>
                <a:cs typeface="Arial" pitchFamily="34" charset="0"/>
                <a:sym typeface="微软雅黑" panose="020B0503020204020204" pitchFamily="34" charset="-122"/>
              </a:rPr>
              <a:t>phí</a:t>
            </a:r>
            <a:endParaRPr lang="zh-CN" altLang="en-US" sz="3200" kern="0" dirty="0">
              <a:solidFill>
                <a:srgbClr val="0070C0"/>
              </a:solidFill>
              <a:latin typeface="Arial" pitchFamily="34" charset="0"/>
              <a:ea typeface="微软雅黑"/>
              <a:cs typeface="Arial" pitchFamily="34" charset="0"/>
              <a:sym typeface="微软雅黑" panose="020B0503020204020204" pitchFamily="34" charset="-122"/>
            </a:endParaRPr>
          </a:p>
        </p:txBody>
      </p:sp>
      <p:sp>
        <p:nvSpPr>
          <p:cNvPr id="20" name="Rounded Rectangle 19"/>
          <p:cNvSpPr/>
          <p:nvPr/>
        </p:nvSpPr>
        <p:spPr>
          <a:xfrm>
            <a:off x="4039985" y="1745673"/>
            <a:ext cx="3557848" cy="189530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kern="0" dirty="0" err="1">
                <a:solidFill>
                  <a:srgbClr val="0070C0"/>
                </a:solidFill>
                <a:latin typeface="Arial" pitchFamily="34" charset="0"/>
                <a:ea typeface="Arial Unicode MS"/>
                <a:cs typeface="Arial" pitchFamily="34" charset="0"/>
              </a:rPr>
              <a:t>Mỗi</a:t>
            </a:r>
            <a:r>
              <a:rPr lang="en-US" sz="3200" kern="0" dirty="0">
                <a:solidFill>
                  <a:srgbClr val="0070C0"/>
                </a:solidFill>
                <a:latin typeface="Arial" pitchFamily="34" charset="0"/>
                <a:ea typeface="Arial Unicode MS"/>
                <a:cs typeface="Arial" pitchFamily="34" charset="0"/>
              </a:rPr>
              <a:t> </a:t>
            </a:r>
            <a:r>
              <a:rPr lang="en-US" sz="3200" kern="0" dirty="0" err="1">
                <a:solidFill>
                  <a:srgbClr val="0070C0"/>
                </a:solidFill>
                <a:latin typeface="Arial" pitchFamily="34" charset="0"/>
                <a:ea typeface="Arial Unicode MS"/>
                <a:cs typeface="Arial" pitchFamily="34" charset="0"/>
              </a:rPr>
              <a:t>đội</a:t>
            </a:r>
            <a:r>
              <a:rPr lang="en-US" sz="3200" kern="0" dirty="0">
                <a:solidFill>
                  <a:srgbClr val="0070C0"/>
                </a:solidFill>
                <a:latin typeface="Arial" pitchFamily="34" charset="0"/>
                <a:ea typeface="Arial Unicode MS"/>
                <a:cs typeface="Arial" pitchFamily="34" charset="0"/>
              </a:rPr>
              <a:t> </a:t>
            </a:r>
            <a:r>
              <a:rPr lang="en-US" sz="3200" kern="0" dirty="0" err="1">
                <a:solidFill>
                  <a:srgbClr val="0070C0"/>
                </a:solidFill>
                <a:latin typeface="Arial" pitchFamily="34" charset="0"/>
                <a:ea typeface="Arial Unicode MS"/>
                <a:cs typeface="Arial" pitchFamily="34" charset="0"/>
              </a:rPr>
              <a:t>cử</a:t>
            </a:r>
            <a:r>
              <a:rPr lang="en-US" sz="3200" kern="0" dirty="0">
                <a:solidFill>
                  <a:srgbClr val="0070C0"/>
                </a:solidFill>
                <a:latin typeface="Arial" pitchFamily="34" charset="0"/>
                <a:ea typeface="Arial Unicode MS"/>
                <a:cs typeface="Arial" pitchFamily="34" charset="0"/>
              </a:rPr>
              <a:t> 5 </a:t>
            </a:r>
            <a:r>
              <a:rPr lang="en-US" sz="3200" kern="0" dirty="0" err="1">
                <a:solidFill>
                  <a:srgbClr val="0070C0"/>
                </a:solidFill>
                <a:latin typeface="Arial" pitchFamily="34" charset="0"/>
                <a:ea typeface="Arial Unicode MS"/>
                <a:cs typeface="Arial" pitchFamily="34" charset="0"/>
              </a:rPr>
              <a:t>bạn</a:t>
            </a:r>
            <a:r>
              <a:rPr lang="en-US" sz="3200" kern="0" dirty="0">
                <a:solidFill>
                  <a:srgbClr val="0070C0"/>
                </a:solidFill>
                <a:latin typeface="Arial" pitchFamily="34" charset="0"/>
                <a:ea typeface="Arial Unicode MS"/>
                <a:cs typeface="Arial" pitchFamily="34" charset="0"/>
              </a:rPr>
              <a:t> </a:t>
            </a:r>
            <a:r>
              <a:rPr lang="en-US" sz="3200" kern="0" dirty="0" err="1">
                <a:solidFill>
                  <a:srgbClr val="0070C0"/>
                </a:solidFill>
                <a:latin typeface="Arial" pitchFamily="34" charset="0"/>
                <a:ea typeface="Arial Unicode MS"/>
                <a:cs typeface="Arial" pitchFamily="34" charset="0"/>
              </a:rPr>
              <a:t>đại</a:t>
            </a:r>
            <a:r>
              <a:rPr lang="en-US" sz="3200" kern="0" dirty="0">
                <a:solidFill>
                  <a:srgbClr val="0070C0"/>
                </a:solidFill>
                <a:latin typeface="Arial" pitchFamily="34" charset="0"/>
                <a:ea typeface="Arial Unicode MS"/>
                <a:cs typeface="Arial" pitchFamily="34" charset="0"/>
              </a:rPr>
              <a:t> </a:t>
            </a:r>
            <a:r>
              <a:rPr lang="en-US" sz="3200" kern="0" dirty="0" err="1">
                <a:solidFill>
                  <a:srgbClr val="0070C0"/>
                </a:solidFill>
                <a:latin typeface="Arial" pitchFamily="34" charset="0"/>
                <a:ea typeface="Arial Unicode MS"/>
                <a:cs typeface="Arial" pitchFamily="34" charset="0"/>
              </a:rPr>
              <a:t>diện</a:t>
            </a:r>
            <a:endParaRPr lang="zh-CN" altLang="en-US" sz="3200" kern="0" dirty="0">
              <a:solidFill>
                <a:srgbClr val="0070C0"/>
              </a:solidFill>
              <a:latin typeface="Arial" pitchFamily="34" charset="0"/>
              <a:ea typeface="微软雅黑"/>
              <a:cs typeface="Arial" pitchFamily="34" charset="0"/>
              <a:sym typeface="微软雅黑" panose="020B0503020204020204" pitchFamily="34" charset="-122"/>
            </a:endParaRPr>
          </a:p>
          <a:p>
            <a:pPr algn="ctr"/>
            <a:endParaRPr lang="vi-VN" dirty="0">
              <a:solidFill>
                <a:srgbClr val="0070C0"/>
              </a:solidFill>
            </a:endParaRPr>
          </a:p>
        </p:txBody>
      </p:sp>
      <p:sp>
        <p:nvSpPr>
          <p:cNvPr id="21" name="Rounded Rectangle 20"/>
          <p:cNvSpPr/>
          <p:nvPr/>
        </p:nvSpPr>
        <p:spPr>
          <a:xfrm>
            <a:off x="7996844" y="1429789"/>
            <a:ext cx="3940232" cy="2576946"/>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lnSpc>
                <a:spcPct val="125000"/>
              </a:lnSpc>
              <a:spcBef>
                <a:spcPct val="0"/>
              </a:spcBef>
              <a:spcAft>
                <a:spcPct val="0"/>
              </a:spcAft>
              <a:defRPr/>
            </a:pPr>
            <a:r>
              <a:rPr lang="en-US" sz="3200" dirty="0" err="1">
                <a:solidFill>
                  <a:srgbClr val="0070C0"/>
                </a:solidFill>
                <a:latin typeface="Arial" pitchFamily="34" charset="0"/>
                <a:ea typeface="Arial Unicode MS"/>
                <a:cs typeface="Arial" pitchFamily="34" charset="0"/>
              </a:rPr>
              <a:t>Đạ</a:t>
            </a:r>
            <a:r>
              <a:rPr lang="it-IT" sz="3200" dirty="0">
                <a:solidFill>
                  <a:srgbClr val="0070C0"/>
                </a:solidFill>
                <a:latin typeface="Arial" pitchFamily="34" charset="0"/>
                <a:ea typeface="Arial Unicode MS"/>
                <a:cs typeface="Arial" pitchFamily="34" charset="0"/>
              </a:rPr>
              <a:t>i di</a:t>
            </a:r>
            <a:r>
              <a:rPr lang="en-US" sz="3200" dirty="0" err="1">
                <a:solidFill>
                  <a:srgbClr val="0070C0"/>
                </a:solidFill>
                <a:latin typeface="Arial" pitchFamily="34" charset="0"/>
                <a:ea typeface="Arial Unicode MS"/>
                <a:cs typeface="Arial" pitchFamily="34" charset="0"/>
              </a:rPr>
              <a:t>ện</a:t>
            </a:r>
            <a:r>
              <a:rPr lang="en-US" sz="3200" dirty="0">
                <a:solidFill>
                  <a:srgbClr val="0070C0"/>
                </a:solidFill>
                <a:latin typeface="Arial" pitchFamily="34" charset="0"/>
                <a:ea typeface="Arial Unicode MS"/>
                <a:cs typeface="Arial" pitchFamily="34" charset="0"/>
              </a:rPr>
              <a:t> </a:t>
            </a:r>
            <a:r>
              <a:rPr lang="en-US" sz="3200" dirty="0" err="1">
                <a:solidFill>
                  <a:srgbClr val="0070C0"/>
                </a:solidFill>
                <a:latin typeface="Arial" pitchFamily="34" charset="0"/>
                <a:ea typeface="Arial Unicode MS"/>
                <a:cs typeface="Arial" pitchFamily="34" charset="0"/>
              </a:rPr>
              <a:t>hai</a:t>
            </a:r>
            <a:r>
              <a:rPr lang="en-US" sz="3200" dirty="0">
                <a:solidFill>
                  <a:srgbClr val="0070C0"/>
                </a:solidFill>
                <a:latin typeface="Arial" pitchFamily="34" charset="0"/>
                <a:ea typeface="Arial Unicode MS"/>
                <a:cs typeface="Arial" pitchFamily="34" charset="0"/>
              </a:rPr>
              <a:t> </a:t>
            </a:r>
            <a:r>
              <a:rPr lang="en-US" sz="3200" dirty="0" err="1">
                <a:solidFill>
                  <a:srgbClr val="0070C0"/>
                </a:solidFill>
                <a:latin typeface="Arial" pitchFamily="34" charset="0"/>
                <a:ea typeface="Arial Unicode MS"/>
                <a:cs typeface="Arial" pitchFamily="34" charset="0"/>
              </a:rPr>
              <a:t>đội</a:t>
            </a:r>
            <a:r>
              <a:rPr lang="en-US" sz="3200" dirty="0">
                <a:solidFill>
                  <a:srgbClr val="0070C0"/>
                </a:solidFill>
                <a:latin typeface="Arial" pitchFamily="34" charset="0"/>
                <a:ea typeface="Arial Unicode MS"/>
                <a:cs typeface="Arial" pitchFamily="34" charset="0"/>
              </a:rPr>
              <a:t> l</a:t>
            </a:r>
            <a:r>
              <a:rPr lang="fr-FR" sz="3200" dirty="0">
                <a:solidFill>
                  <a:srgbClr val="0070C0"/>
                </a:solidFill>
                <a:latin typeface="Arial" pitchFamily="34" charset="0"/>
                <a:ea typeface="Arial Unicode MS"/>
                <a:cs typeface="Arial" pitchFamily="34" charset="0"/>
              </a:rPr>
              <a:t>ê</a:t>
            </a:r>
            <a:r>
              <a:rPr lang="en-US" sz="3200" dirty="0">
                <a:solidFill>
                  <a:srgbClr val="0070C0"/>
                </a:solidFill>
                <a:latin typeface="Arial" pitchFamily="34" charset="0"/>
                <a:ea typeface="Arial Unicode MS"/>
                <a:cs typeface="Arial" pitchFamily="34" charset="0"/>
              </a:rPr>
              <a:t>n </a:t>
            </a:r>
            <a:r>
              <a:rPr lang="en-US" sz="3200" dirty="0" err="1">
                <a:solidFill>
                  <a:srgbClr val="0070C0"/>
                </a:solidFill>
                <a:latin typeface="Arial" pitchFamily="34" charset="0"/>
                <a:ea typeface="Arial Unicode MS"/>
                <a:cs typeface="Arial" pitchFamily="34" charset="0"/>
              </a:rPr>
              <a:t>bả</a:t>
            </a:r>
            <a:r>
              <a:rPr lang="nl-NL" sz="3200" dirty="0">
                <a:solidFill>
                  <a:srgbClr val="0070C0"/>
                </a:solidFill>
                <a:latin typeface="Arial" pitchFamily="34" charset="0"/>
                <a:ea typeface="Arial Unicode MS"/>
                <a:cs typeface="Arial" pitchFamily="34" charset="0"/>
              </a:rPr>
              <a:t>ng </a:t>
            </a:r>
            <a:r>
              <a:rPr lang="en-US" sz="3200" dirty="0" err="1">
                <a:solidFill>
                  <a:srgbClr val="0070C0"/>
                </a:solidFill>
                <a:latin typeface="Arial" pitchFamily="34" charset="0"/>
                <a:ea typeface="Arial Unicode MS"/>
                <a:cs typeface="Arial" pitchFamily="34" charset="0"/>
              </a:rPr>
              <a:t>viết</a:t>
            </a:r>
            <a:r>
              <a:rPr lang="en-US" sz="3200" dirty="0">
                <a:solidFill>
                  <a:srgbClr val="0070C0"/>
                </a:solidFill>
                <a:latin typeface="Arial" pitchFamily="34" charset="0"/>
                <a:ea typeface="Arial Unicode MS"/>
                <a:cs typeface="Arial" pitchFamily="34" charset="0"/>
              </a:rPr>
              <a:t> </a:t>
            </a:r>
            <a:r>
              <a:rPr lang="en-US" sz="3200" dirty="0" err="1">
                <a:solidFill>
                  <a:srgbClr val="0070C0"/>
                </a:solidFill>
                <a:latin typeface="Arial" pitchFamily="34" charset="0"/>
                <a:ea typeface="Arial Unicode MS"/>
                <a:cs typeface="Arial" pitchFamily="34" charset="0"/>
              </a:rPr>
              <a:t>những</a:t>
            </a:r>
            <a:r>
              <a:rPr lang="en-US" sz="3200" dirty="0">
                <a:solidFill>
                  <a:srgbClr val="0070C0"/>
                </a:solidFill>
                <a:latin typeface="Arial" pitchFamily="34" charset="0"/>
                <a:ea typeface="Arial Unicode MS"/>
                <a:cs typeface="Arial" pitchFamily="34" charset="0"/>
              </a:rPr>
              <a:t> </a:t>
            </a:r>
            <a:r>
              <a:rPr lang="en-US" sz="3200" dirty="0" err="1">
                <a:solidFill>
                  <a:srgbClr val="0070C0"/>
                </a:solidFill>
                <a:latin typeface="Arial" pitchFamily="34" charset="0"/>
                <a:ea typeface="Arial Unicode MS"/>
                <a:cs typeface="Arial" pitchFamily="34" charset="0"/>
              </a:rPr>
              <a:t>biểu</a:t>
            </a:r>
            <a:r>
              <a:rPr lang="en-US" sz="3200" dirty="0">
                <a:solidFill>
                  <a:srgbClr val="0070C0"/>
                </a:solidFill>
                <a:latin typeface="Arial" pitchFamily="34" charset="0"/>
                <a:ea typeface="Arial Unicode MS"/>
                <a:cs typeface="Arial" pitchFamily="34" charset="0"/>
              </a:rPr>
              <a:t> </a:t>
            </a:r>
            <a:r>
              <a:rPr lang="en-US" sz="3200" dirty="0" err="1">
                <a:solidFill>
                  <a:srgbClr val="0070C0"/>
                </a:solidFill>
                <a:latin typeface="Arial" pitchFamily="34" charset="0"/>
                <a:ea typeface="Arial Unicode MS"/>
                <a:cs typeface="Arial" pitchFamily="34" charset="0"/>
              </a:rPr>
              <a:t>hiện</a:t>
            </a:r>
            <a:r>
              <a:rPr lang="en-US" sz="3200" dirty="0">
                <a:solidFill>
                  <a:srgbClr val="0070C0"/>
                </a:solidFill>
                <a:latin typeface="Arial" pitchFamily="34" charset="0"/>
                <a:ea typeface="Arial Unicode MS"/>
                <a:cs typeface="Arial" pitchFamily="34" charset="0"/>
              </a:rPr>
              <a:t> </a:t>
            </a:r>
            <a:r>
              <a:rPr lang="en-US" sz="3200" dirty="0" err="1">
                <a:solidFill>
                  <a:srgbClr val="0070C0"/>
                </a:solidFill>
                <a:latin typeface="Arial" pitchFamily="34" charset="0"/>
                <a:ea typeface="Arial Unicode MS"/>
                <a:cs typeface="Arial" pitchFamily="34" charset="0"/>
              </a:rPr>
              <a:t>trong</a:t>
            </a:r>
            <a:r>
              <a:rPr lang="en-US" sz="3200" dirty="0">
                <a:solidFill>
                  <a:srgbClr val="0070C0"/>
                </a:solidFill>
                <a:latin typeface="Arial" pitchFamily="34" charset="0"/>
                <a:ea typeface="Arial Unicode MS"/>
                <a:cs typeface="Arial" pitchFamily="34" charset="0"/>
              </a:rPr>
              <a:t> 3’</a:t>
            </a:r>
          </a:p>
        </p:txBody>
      </p:sp>
      <p:sp>
        <p:nvSpPr>
          <p:cNvPr id="22" name="Oval 21"/>
          <p:cNvSpPr/>
          <p:nvPr/>
        </p:nvSpPr>
        <p:spPr>
          <a:xfrm>
            <a:off x="4172989" y="4272741"/>
            <a:ext cx="6616931" cy="21779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3200" dirty="0" err="1">
                <a:solidFill>
                  <a:schemeClr val="tx1"/>
                </a:solidFill>
                <a:latin typeface="Arial" pitchFamily="34" charset="0"/>
                <a:ea typeface="Arial Unicode MS"/>
                <a:cs typeface="Arial" pitchFamily="34" charset="0"/>
              </a:rPr>
              <a:t>Đội</a:t>
            </a:r>
            <a:r>
              <a:rPr lang="en-US" sz="3200" dirty="0">
                <a:solidFill>
                  <a:schemeClr val="tx1"/>
                </a:solidFill>
                <a:latin typeface="Arial" pitchFamily="34" charset="0"/>
                <a:ea typeface="Arial Unicode MS"/>
                <a:cs typeface="Arial" pitchFamily="34" charset="0"/>
              </a:rPr>
              <a:t> n</a:t>
            </a:r>
            <a:r>
              <a:rPr lang="fr-FR" sz="3200" dirty="0">
                <a:solidFill>
                  <a:schemeClr val="tx1"/>
                </a:solidFill>
                <a:latin typeface="Arial" pitchFamily="34" charset="0"/>
                <a:ea typeface="Arial Unicode MS"/>
                <a:cs typeface="Arial" pitchFamily="34" charset="0"/>
              </a:rPr>
              <a:t>à</a:t>
            </a:r>
            <a:r>
              <a:rPr lang="en-US" sz="3200" dirty="0">
                <a:solidFill>
                  <a:schemeClr val="tx1"/>
                </a:solidFill>
                <a:latin typeface="Arial" pitchFamily="34" charset="0"/>
                <a:ea typeface="Arial Unicode MS"/>
                <a:cs typeface="Arial" pitchFamily="34" charset="0"/>
              </a:rPr>
              <a:t>o </a:t>
            </a:r>
            <a:r>
              <a:rPr lang="en-US" sz="3200" dirty="0" err="1">
                <a:solidFill>
                  <a:schemeClr val="tx1"/>
                </a:solidFill>
                <a:latin typeface="Arial" pitchFamily="34" charset="0"/>
                <a:ea typeface="Arial Unicode MS"/>
                <a:cs typeface="Arial" pitchFamily="34" charset="0"/>
              </a:rPr>
              <a:t>viết</a:t>
            </a:r>
            <a:r>
              <a:rPr lang="en-US" sz="3200" dirty="0">
                <a:solidFill>
                  <a:schemeClr val="tx1"/>
                </a:solidFill>
                <a:latin typeface="Arial" pitchFamily="34" charset="0"/>
                <a:ea typeface="Arial Unicode MS"/>
                <a:cs typeface="Arial" pitchFamily="34" charset="0"/>
              </a:rPr>
              <a:t> </a:t>
            </a:r>
            <a:r>
              <a:rPr lang="en-US" sz="3200" dirty="0" err="1">
                <a:solidFill>
                  <a:schemeClr val="tx1"/>
                </a:solidFill>
                <a:latin typeface="Arial" pitchFamily="34" charset="0"/>
                <a:ea typeface="Arial Unicode MS"/>
                <a:cs typeface="Arial" pitchFamily="34" charset="0"/>
              </a:rPr>
              <a:t>đượ</a:t>
            </a:r>
            <a:r>
              <a:rPr lang="pt-PT" sz="3200" dirty="0">
                <a:solidFill>
                  <a:schemeClr val="tx1"/>
                </a:solidFill>
                <a:latin typeface="Arial" pitchFamily="34" charset="0"/>
                <a:ea typeface="Arial Unicode MS"/>
                <a:cs typeface="Arial" pitchFamily="34" charset="0"/>
              </a:rPr>
              <a:t>c nhi</a:t>
            </a:r>
            <a:r>
              <a:rPr lang="en-US" sz="3200" dirty="0" err="1">
                <a:solidFill>
                  <a:schemeClr val="tx1"/>
                </a:solidFill>
                <a:latin typeface="Arial" pitchFamily="34" charset="0"/>
                <a:ea typeface="Arial Unicode MS"/>
                <a:cs typeface="Arial" pitchFamily="34" charset="0"/>
              </a:rPr>
              <a:t>ều</a:t>
            </a:r>
            <a:r>
              <a:rPr lang="en-US" sz="3200" dirty="0">
                <a:solidFill>
                  <a:schemeClr val="tx1"/>
                </a:solidFill>
                <a:latin typeface="Arial" pitchFamily="34" charset="0"/>
                <a:ea typeface="Arial Unicode MS"/>
                <a:cs typeface="Arial" pitchFamily="34" charset="0"/>
              </a:rPr>
              <a:t> </a:t>
            </a:r>
            <a:r>
              <a:rPr lang="en-US" sz="3200" dirty="0" err="1">
                <a:solidFill>
                  <a:schemeClr val="tx1"/>
                </a:solidFill>
                <a:latin typeface="Arial" pitchFamily="34" charset="0"/>
                <a:ea typeface="Arial Unicode MS"/>
                <a:cs typeface="Arial" pitchFamily="34" charset="0"/>
              </a:rPr>
              <a:t>biểu</a:t>
            </a:r>
            <a:r>
              <a:rPr lang="en-US" sz="3200" dirty="0">
                <a:solidFill>
                  <a:schemeClr val="tx1"/>
                </a:solidFill>
                <a:latin typeface="Arial" pitchFamily="34" charset="0"/>
                <a:ea typeface="Arial Unicode MS"/>
                <a:cs typeface="Arial" pitchFamily="34" charset="0"/>
              </a:rPr>
              <a:t> </a:t>
            </a:r>
            <a:r>
              <a:rPr lang="en-US" sz="3200" dirty="0" err="1">
                <a:solidFill>
                  <a:schemeClr val="tx1"/>
                </a:solidFill>
                <a:latin typeface="Arial" pitchFamily="34" charset="0"/>
                <a:ea typeface="Arial Unicode MS"/>
                <a:cs typeface="Arial" pitchFamily="34" charset="0"/>
              </a:rPr>
              <a:t>hiện</a:t>
            </a:r>
            <a:r>
              <a:rPr lang="en-US" sz="3200" dirty="0">
                <a:solidFill>
                  <a:schemeClr val="tx1"/>
                </a:solidFill>
                <a:latin typeface="Arial" pitchFamily="34" charset="0"/>
                <a:ea typeface="Arial Unicode MS"/>
                <a:cs typeface="Arial" pitchFamily="34" charset="0"/>
              </a:rPr>
              <a:t> </a:t>
            </a:r>
            <a:r>
              <a:rPr lang="en-US" sz="3200" dirty="0" err="1">
                <a:solidFill>
                  <a:schemeClr val="tx1"/>
                </a:solidFill>
                <a:latin typeface="Arial" pitchFamily="34" charset="0"/>
                <a:ea typeface="Arial Unicode MS"/>
                <a:cs typeface="Arial" pitchFamily="34" charset="0"/>
              </a:rPr>
              <a:t>sẽ</a:t>
            </a:r>
            <a:r>
              <a:rPr lang="en-US" sz="3200" dirty="0">
                <a:solidFill>
                  <a:schemeClr val="tx1"/>
                </a:solidFill>
                <a:latin typeface="Arial" pitchFamily="34" charset="0"/>
                <a:ea typeface="Arial Unicode MS"/>
                <a:cs typeface="Arial" pitchFamily="34" charset="0"/>
              </a:rPr>
              <a:t> </a:t>
            </a:r>
            <a:r>
              <a:rPr lang="en-US" sz="3200" dirty="0" err="1">
                <a:solidFill>
                  <a:schemeClr val="tx1"/>
                </a:solidFill>
                <a:latin typeface="Arial" pitchFamily="34" charset="0"/>
                <a:ea typeface="Arial Unicode MS"/>
                <a:cs typeface="Arial" pitchFamily="34" charset="0"/>
              </a:rPr>
              <a:t>chiến</a:t>
            </a:r>
            <a:r>
              <a:rPr lang="en-US" sz="3200" dirty="0">
                <a:solidFill>
                  <a:schemeClr val="tx1"/>
                </a:solidFill>
                <a:latin typeface="Arial" pitchFamily="34" charset="0"/>
                <a:ea typeface="Arial Unicode MS"/>
                <a:cs typeface="Arial" pitchFamily="34" charset="0"/>
              </a:rPr>
              <a:t> </a:t>
            </a:r>
            <a:r>
              <a:rPr lang="en-US" sz="3200" dirty="0" err="1">
                <a:solidFill>
                  <a:schemeClr val="tx1"/>
                </a:solidFill>
                <a:latin typeface="Arial" pitchFamily="34" charset="0"/>
                <a:ea typeface="Arial Unicode MS"/>
                <a:cs typeface="Arial" pitchFamily="34" charset="0"/>
              </a:rPr>
              <a:t>thắng</a:t>
            </a:r>
            <a:r>
              <a:rPr lang="en-US" sz="3200" dirty="0">
                <a:solidFill>
                  <a:schemeClr val="tx1"/>
                </a:solidFill>
                <a:latin typeface="Arial" pitchFamily="34" charset="0"/>
                <a:ea typeface="Arial Unicode MS"/>
                <a:cs typeface="Arial" pitchFamily="34" charset="0"/>
              </a:rPr>
              <a:t> </a:t>
            </a:r>
            <a:r>
              <a:rPr lang="en-US" sz="3200" dirty="0" err="1">
                <a:solidFill>
                  <a:schemeClr val="tx1"/>
                </a:solidFill>
                <a:latin typeface="Arial" pitchFamily="34" charset="0"/>
                <a:ea typeface="Arial Unicode MS"/>
                <a:cs typeface="Arial" pitchFamily="34" charset="0"/>
              </a:rPr>
              <a:t>và</a:t>
            </a:r>
            <a:r>
              <a:rPr lang="en-US" sz="3200" dirty="0">
                <a:solidFill>
                  <a:schemeClr val="tx1"/>
                </a:solidFill>
                <a:latin typeface="Arial" pitchFamily="34" charset="0"/>
                <a:ea typeface="Arial Unicode MS"/>
                <a:cs typeface="Arial" pitchFamily="34" charset="0"/>
              </a:rPr>
              <a:t> </a:t>
            </a:r>
            <a:r>
              <a:rPr lang="en-US" sz="3200" dirty="0" err="1">
                <a:solidFill>
                  <a:schemeClr val="tx1"/>
                </a:solidFill>
                <a:latin typeface="Arial" pitchFamily="34" charset="0"/>
                <a:ea typeface="Arial Unicode MS"/>
                <a:cs typeface="Arial" pitchFamily="34" charset="0"/>
              </a:rPr>
              <a:t>được</a:t>
            </a:r>
            <a:r>
              <a:rPr lang="en-US" sz="3200" dirty="0">
                <a:solidFill>
                  <a:schemeClr val="tx1"/>
                </a:solidFill>
                <a:latin typeface="Arial" pitchFamily="34" charset="0"/>
                <a:ea typeface="Arial Unicode MS"/>
                <a:cs typeface="Arial" pitchFamily="34" charset="0"/>
              </a:rPr>
              <a:t> 10 </a:t>
            </a:r>
            <a:r>
              <a:rPr lang="en-US" sz="3200" dirty="0" err="1">
                <a:solidFill>
                  <a:schemeClr val="tx1"/>
                </a:solidFill>
                <a:latin typeface="Arial" pitchFamily="34" charset="0"/>
                <a:ea typeface="Arial Unicode MS"/>
                <a:cs typeface="Arial" pitchFamily="34" charset="0"/>
              </a:rPr>
              <a:t>điểm</a:t>
            </a:r>
            <a:endParaRPr lang="en-SG" sz="3200" dirty="0">
              <a:solidFill>
                <a:schemeClr val="tx1"/>
              </a:solidFill>
              <a:latin typeface="Arial" pitchFamily="34" charset="0"/>
              <a:ea typeface="微软雅黑"/>
              <a:cs typeface="Arial" pitchFamily="34" charset="0"/>
            </a:endParaRPr>
          </a:p>
        </p:txBody>
      </p:sp>
    </p:spTree>
    <p:extLst>
      <p:ext uri="{BB962C8B-B14F-4D97-AF65-F5344CB8AC3E}">
        <p14:creationId xmlns:p14="http://schemas.microsoft.com/office/powerpoint/2010/main" val="25141642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amond(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1"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edge">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1"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20" grpId="1" animBg="1"/>
      <p:bldP spid="21" grpId="1" animBg="1"/>
      <p:bldP spid="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6845" y="-596237"/>
            <a:ext cx="12084671" cy="7725473"/>
          </a:xfrm>
          <a:prstGeom prst="rect">
            <a:avLst/>
          </a:prstGeom>
        </p:spPr>
      </p:pic>
      <p:sp>
        <p:nvSpPr>
          <p:cNvPr id="15" name="Rectangle 14"/>
          <p:cNvSpPr/>
          <p:nvPr/>
        </p:nvSpPr>
        <p:spPr>
          <a:xfrm>
            <a:off x="1296771" y="2370293"/>
            <a:ext cx="4990407" cy="3046988"/>
          </a:xfrm>
          <a:prstGeom prst="rect">
            <a:avLst/>
          </a:prstGeom>
        </p:spPr>
        <p:txBody>
          <a:bodyPr wrap="square">
            <a:spAutoFit/>
          </a:bodyPr>
          <a:lstStyle/>
          <a:p>
            <a:pPr marL="514350" indent="-514350" algn="just">
              <a:buAutoNum type="arabicPeriod"/>
            </a:pPr>
            <a:r>
              <a:rPr lang="vi-VN" sz="3200" dirty="0"/>
              <a:t>Mua nhiều đồ dùng học tập, không dùng đến.</a:t>
            </a:r>
          </a:p>
          <a:p>
            <a:pPr marL="514350" indent="-514350" algn="just">
              <a:buAutoNum type="arabicPeriod"/>
            </a:pPr>
            <a:r>
              <a:rPr lang="vi-VN" sz="3200" dirty="0"/>
              <a:t>Bỏ quên đồ dùng.</a:t>
            </a:r>
          </a:p>
          <a:p>
            <a:pPr marL="514350" indent="-514350" algn="just">
              <a:buAutoNum type="arabicPeriod"/>
            </a:pPr>
            <a:endParaRPr lang="vi-VN" sz="3200" dirty="0"/>
          </a:p>
          <a:p>
            <a:pPr marL="514350" indent="-514350" algn="just">
              <a:buAutoNum type="arabicPeriod"/>
            </a:pPr>
            <a:r>
              <a:rPr lang="vi-VN" sz="3200" dirty="0"/>
              <a:t>Vở viết dở, bỏ đi nhiều trang giấy trắng...</a:t>
            </a:r>
          </a:p>
        </p:txBody>
      </p:sp>
      <p:sp>
        <p:nvSpPr>
          <p:cNvPr id="17" name="Rectangle 16"/>
          <p:cNvSpPr/>
          <p:nvPr/>
        </p:nvSpPr>
        <p:spPr>
          <a:xfrm>
            <a:off x="6278875" y="2291542"/>
            <a:ext cx="4477794" cy="4031873"/>
          </a:xfrm>
          <a:prstGeom prst="rect">
            <a:avLst/>
          </a:prstGeom>
        </p:spPr>
        <p:txBody>
          <a:bodyPr wrap="square">
            <a:spAutoFit/>
          </a:bodyPr>
          <a:lstStyle/>
          <a:p>
            <a:pPr marL="514350" indent="-514350" algn="just">
              <a:buAutoNum type="arabicPeriod"/>
            </a:pPr>
            <a:r>
              <a:rPr lang="vi-VN" sz="3200" dirty="0"/>
              <a:t>Bọc sách vở, giữ gìn cẩn thận.</a:t>
            </a:r>
          </a:p>
          <a:p>
            <a:pPr marL="514350" indent="-514350" algn="just">
              <a:buAutoNum type="arabicPeriod"/>
            </a:pPr>
            <a:r>
              <a:rPr lang="vi-VN" sz="3200" dirty="0"/>
              <a:t>Đựng đồ dùng học tập vào túi đựng.</a:t>
            </a:r>
          </a:p>
          <a:p>
            <a:pPr marL="514350" indent="-514350" algn="just">
              <a:buAutoNum type="arabicPeriod"/>
            </a:pPr>
            <a:r>
              <a:rPr lang="vi-VN" sz="3200" dirty="0"/>
              <a:t>Sử dụng các tờ giấy trắng còn lại của quyển vở dở để làm nháp…</a:t>
            </a:r>
          </a:p>
        </p:txBody>
      </p:sp>
      <p:sp>
        <p:nvSpPr>
          <p:cNvPr id="18" name="Rectangle 17"/>
          <p:cNvSpPr/>
          <p:nvPr/>
        </p:nvSpPr>
        <p:spPr>
          <a:xfrm>
            <a:off x="7175200" y="1454159"/>
            <a:ext cx="2685143" cy="584775"/>
          </a:xfrm>
          <a:prstGeom prst="rect">
            <a:avLst/>
          </a:prstGeom>
        </p:spPr>
        <p:txBody>
          <a:bodyPr wrap="square">
            <a:spAutoFit/>
          </a:bodyPr>
          <a:lstStyle/>
          <a:p>
            <a:pPr algn="ctr"/>
            <a:r>
              <a:rPr lang="vi-VN" sz="3200" b="1" dirty="0">
                <a:solidFill>
                  <a:srgbClr val="FF0000"/>
                </a:solidFill>
              </a:rPr>
              <a:t>Tiết kiệm </a:t>
            </a:r>
            <a:endParaRPr lang="vi-VN" sz="3200" dirty="0">
              <a:solidFill>
                <a:srgbClr val="FF0000"/>
              </a:solidFill>
            </a:endParaRPr>
          </a:p>
        </p:txBody>
      </p:sp>
      <p:sp>
        <p:nvSpPr>
          <p:cNvPr id="19" name="Rectangle 18"/>
          <p:cNvSpPr/>
          <p:nvPr/>
        </p:nvSpPr>
        <p:spPr>
          <a:xfrm>
            <a:off x="2156244" y="1414379"/>
            <a:ext cx="2685143" cy="584775"/>
          </a:xfrm>
          <a:prstGeom prst="rect">
            <a:avLst/>
          </a:prstGeom>
        </p:spPr>
        <p:txBody>
          <a:bodyPr wrap="square">
            <a:spAutoFit/>
          </a:bodyPr>
          <a:lstStyle/>
          <a:p>
            <a:pPr algn="ctr"/>
            <a:r>
              <a:rPr lang="vi-VN" sz="3200" b="1" dirty="0">
                <a:solidFill>
                  <a:srgbClr val="FF0000"/>
                </a:solidFill>
              </a:rPr>
              <a:t>Lãng phí</a:t>
            </a:r>
          </a:p>
        </p:txBody>
      </p:sp>
      <p:pic>
        <p:nvPicPr>
          <p:cNvPr id="10" name="Shape 1"/>
          <p:cNvPicPr/>
          <p:nvPr/>
        </p:nvPicPr>
        <p:blipFill>
          <a:blip r:embed="rId4"/>
          <a:stretch/>
        </p:blipFill>
        <p:spPr>
          <a:xfrm>
            <a:off x="10919460" y="0"/>
            <a:ext cx="1272540" cy="1043940"/>
          </a:xfrm>
          <a:prstGeom prst="rect">
            <a:avLst/>
          </a:prstGeom>
        </p:spPr>
      </p:pic>
      <p:sp>
        <p:nvSpPr>
          <p:cNvPr id="11"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2" name="Rectangle 11"/>
          <p:cNvSpPr>
            <a:spLocks noChangeArrowheads="1"/>
          </p:cNvSpPr>
          <p:nvPr/>
        </p:nvSpPr>
        <p:spPr bwMode="auto">
          <a:xfrm>
            <a:off x="2156244" y="66500"/>
            <a:ext cx="8517302" cy="646331"/>
          </a:xfrm>
          <a:prstGeom prst="rect">
            <a:avLst/>
          </a:prstGeom>
          <a:solidFill>
            <a:srgbClr val="FFFF00"/>
          </a:solidFill>
          <a:ln w="28575">
            <a:solidFill>
              <a:srgbClr val="00B050"/>
            </a:solidFill>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rgbClr val="0070C0"/>
                </a:solidFill>
                <a:latin typeface="Arial" pitchFamily="34" charset="0"/>
                <a:ea typeface="Helvetica Neue"/>
                <a:cs typeface="Arial" pitchFamily="34" charset="0"/>
              </a:rPr>
              <a:t>TRÒ CHƠI : “TIẾP SỨC ĐỒNG ĐỘI”</a:t>
            </a:r>
            <a:endParaRPr lang="en-SG" altLang="en-US" sz="36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8591351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a:solidFill>
                  <a:srgbClr val="FF0000"/>
                </a:solidFill>
                <a:latin typeface="Monotype Corsiva" pitchFamily="66" charset="0"/>
              </a:rPr>
              <a:t>BÀI 8: TIẾT  KIỆM</a:t>
            </a:r>
            <a:endParaRPr lang="vi-VN" sz="3400" b="1" dirty="0">
              <a:solidFill>
                <a:srgbClr val="FF0000"/>
              </a:solidFill>
            </a:endParaRPr>
          </a:p>
        </p:txBody>
      </p:sp>
      <p:sp>
        <p:nvSpPr>
          <p:cNvPr id="21" name="文本框 15"/>
          <p:cNvSpPr txBox="1">
            <a:spLocks noChangeArrowheads="1"/>
          </p:cNvSpPr>
          <p:nvPr/>
        </p:nvSpPr>
        <p:spPr bwMode="auto">
          <a:xfrm>
            <a:off x="571501" y="1214439"/>
            <a:ext cx="5524500" cy="646331"/>
          </a:xfrm>
          <a:prstGeom prst="rect">
            <a:avLst/>
          </a:prstGeom>
          <a:noFill/>
          <a:ln w="9525">
            <a:noFill/>
            <a:miter lim="800000"/>
            <a:headEnd/>
            <a:tailEnd/>
          </a:ln>
        </p:spPr>
        <p:txBody>
          <a:bodyPr>
            <a:spAutoFit/>
          </a:bodyPr>
          <a:lstStyle/>
          <a:p>
            <a:pPr defTabSz="457200"/>
            <a:r>
              <a:rPr lang="en-US" altLang="zh-CN" sz="3600" b="1" dirty="0">
                <a:solidFill>
                  <a:srgbClr val="0070C0"/>
                </a:solidFill>
                <a:latin typeface="Times New Roman" pitchFamily="18" charset="0"/>
                <a:ea typeface="华康海报体W12"/>
                <a:cs typeface="Times New Roman" pitchFamily="18" charset="0"/>
              </a:rPr>
              <a:t>II. </a:t>
            </a:r>
            <a:r>
              <a:rPr lang="en-US" altLang="zh-CN" sz="3600" b="1" dirty="0" err="1">
                <a:solidFill>
                  <a:srgbClr val="0070C0"/>
                </a:solidFill>
                <a:latin typeface="Times New Roman" pitchFamily="18" charset="0"/>
                <a:ea typeface="华康海报体W12"/>
                <a:cs typeface="Times New Roman" pitchFamily="18" charset="0"/>
              </a:rPr>
              <a:t>Khám</a:t>
            </a:r>
            <a:r>
              <a:rPr lang="en-US" altLang="zh-CN" sz="3600" b="1" dirty="0">
                <a:solidFill>
                  <a:srgbClr val="0070C0"/>
                </a:solidFill>
                <a:latin typeface="Times New Roman" pitchFamily="18" charset="0"/>
                <a:ea typeface="华康海报体W12"/>
                <a:cs typeface="Times New Roman" pitchFamily="18" charset="0"/>
              </a:rPr>
              <a:t> </a:t>
            </a:r>
            <a:r>
              <a:rPr lang="en-US" altLang="zh-CN" sz="3600" b="1" dirty="0" err="1">
                <a:solidFill>
                  <a:srgbClr val="0070C0"/>
                </a:solidFill>
                <a:latin typeface="Times New Roman" pitchFamily="18" charset="0"/>
                <a:ea typeface="华康海报体W12"/>
                <a:cs typeface="Times New Roman" pitchFamily="18" charset="0"/>
              </a:rPr>
              <a:t>phá</a:t>
            </a:r>
            <a:endParaRPr lang="zh-CN" altLang="en-US" sz="36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287693" y="282632"/>
            <a:ext cx="1272540" cy="1043940"/>
          </a:xfrm>
          <a:prstGeom prst="rect">
            <a:avLst/>
          </a:prstGeom>
        </p:spPr>
      </p:pic>
      <p:sp>
        <p:nvSpPr>
          <p:cNvPr id="15" name="文本框 15"/>
          <p:cNvSpPr txBox="1">
            <a:spLocks noChangeArrowheads="1"/>
          </p:cNvSpPr>
          <p:nvPr/>
        </p:nvSpPr>
        <p:spPr bwMode="auto">
          <a:xfrm>
            <a:off x="665019" y="1730719"/>
            <a:ext cx="5828608"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    </a:t>
            </a:r>
            <a:r>
              <a:rPr lang="en-US" altLang="zh-CN" sz="3600" b="1" dirty="0">
                <a:solidFill>
                  <a:srgbClr val="0070C0"/>
                </a:solidFill>
                <a:latin typeface="Times New Roman" pitchFamily="18" charset="0"/>
                <a:ea typeface="华康海报体W12"/>
                <a:cs typeface="Times New Roman" pitchFamily="18" charset="0"/>
              </a:rPr>
              <a:t>1. </a:t>
            </a:r>
            <a:r>
              <a:rPr lang="en-US" altLang="zh-CN" sz="3600" b="1" dirty="0" err="1">
                <a:solidFill>
                  <a:srgbClr val="0070C0"/>
                </a:solidFill>
                <a:latin typeface="Times New Roman" pitchFamily="18" charset="0"/>
                <a:ea typeface="华康海报体W12"/>
                <a:cs typeface="Times New Roman" pitchFamily="18" charset="0"/>
              </a:rPr>
              <a:t>Thế</a:t>
            </a:r>
            <a:r>
              <a:rPr lang="en-US" altLang="zh-CN" sz="3600" b="1" dirty="0">
                <a:solidFill>
                  <a:srgbClr val="0070C0"/>
                </a:solidFill>
                <a:latin typeface="Times New Roman" pitchFamily="18" charset="0"/>
                <a:ea typeface="华康海报体W12"/>
                <a:cs typeface="Times New Roman" pitchFamily="18" charset="0"/>
              </a:rPr>
              <a:t> </a:t>
            </a:r>
            <a:r>
              <a:rPr lang="en-US" altLang="zh-CN" sz="3600" b="1" dirty="0" err="1">
                <a:solidFill>
                  <a:srgbClr val="0070C0"/>
                </a:solidFill>
                <a:latin typeface="Times New Roman" pitchFamily="18" charset="0"/>
                <a:ea typeface="华康海报体W12"/>
                <a:cs typeface="Times New Roman" pitchFamily="18" charset="0"/>
              </a:rPr>
              <a:t>nào</a:t>
            </a:r>
            <a:r>
              <a:rPr lang="en-US" altLang="zh-CN" sz="3600" b="1" dirty="0">
                <a:solidFill>
                  <a:srgbClr val="0070C0"/>
                </a:solidFill>
                <a:latin typeface="Times New Roman" pitchFamily="18" charset="0"/>
                <a:ea typeface="华康海报体W12"/>
                <a:cs typeface="Times New Roman" pitchFamily="18" charset="0"/>
              </a:rPr>
              <a:t> </a:t>
            </a:r>
            <a:r>
              <a:rPr lang="en-US" altLang="zh-CN" sz="3600" b="1" dirty="0" err="1">
                <a:solidFill>
                  <a:srgbClr val="0070C0"/>
                </a:solidFill>
                <a:latin typeface="Times New Roman" pitchFamily="18" charset="0"/>
                <a:ea typeface="华康海报体W12"/>
                <a:cs typeface="Times New Roman" pitchFamily="18" charset="0"/>
              </a:rPr>
              <a:t>là</a:t>
            </a:r>
            <a:r>
              <a:rPr lang="en-US" altLang="zh-CN" sz="3600" b="1" dirty="0">
                <a:solidFill>
                  <a:srgbClr val="0070C0"/>
                </a:solidFill>
                <a:latin typeface="Times New Roman" pitchFamily="18" charset="0"/>
                <a:ea typeface="华康海报体W12"/>
                <a:cs typeface="Times New Roman" pitchFamily="18" charset="0"/>
              </a:rPr>
              <a:t> </a:t>
            </a:r>
            <a:r>
              <a:rPr lang="en-US" altLang="zh-CN" sz="3600" b="1" dirty="0" err="1">
                <a:solidFill>
                  <a:srgbClr val="0070C0"/>
                </a:solidFill>
                <a:latin typeface="Times New Roman" pitchFamily="18" charset="0"/>
                <a:ea typeface="华康海报体W12"/>
                <a:cs typeface="Times New Roman" pitchFamily="18" charset="0"/>
              </a:rPr>
              <a:t>tiết</a:t>
            </a:r>
            <a:r>
              <a:rPr lang="en-US" altLang="zh-CN" sz="3600" b="1" dirty="0">
                <a:solidFill>
                  <a:srgbClr val="0070C0"/>
                </a:solidFill>
                <a:latin typeface="Times New Roman" pitchFamily="18" charset="0"/>
                <a:ea typeface="华康海报体W12"/>
                <a:cs typeface="Times New Roman" pitchFamily="18" charset="0"/>
              </a:rPr>
              <a:t> </a:t>
            </a:r>
            <a:r>
              <a:rPr lang="en-US" altLang="zh-CN" sz="3600" b="1" dirty="0" err="1">
                <a:solidFill>
                  <a:srgbClr val="0070C0"/>
                </a:solidFill>
                <a:latin typeface="Times New Roman" pitchFamily="18" charset="0"/>
                <a:ea typeface="华康海报体W12"/>
                <a:cs typeface="Times New Roman" pitchFamily="18" charset="0"/>
              </a:rPr>
              <a:t>kiệm</a:t>
            </a:r>
            <a:r>
              <a:rPr lang="en-US" altLang="zh-CN" sz="3600" b="1" dirty="0">
                <a:solidFill>
                  <a:srgbClr val="0070C0"/>
                </a:solidFill>
                <a:latin typeface="Times New Roman" pitchFamily="18" charset="0"/>
                <a:ea typeface="华康海报体W12"/>
                <a:cs typeface="Times New Roman" pitchFamily="18" charset="0"/>
              </a:rPr>
              <a:t>? </a:t>
            </a:r>
            <a:endParaRPr lang="zh-CN" altLang="en-US" sz="36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298849" y="2987345"/>
            <a:ext cx="3937469"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2. Ý </a:t>
            </a:r>
            <a:r>
              <a:rPr lang="en-US" altLang="zh-CN" sz="4000" b="1" dirty="0" err="1">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2028250" y="182875"/>
            <a:ext cx="7830589"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latin typeface="Times New Roman" panose="02020603050405020304" pitchFamily="18" charset="0"/>
                <a:cs typeface="Times New Roman" panose="02020603050405020304" pitchFamily="18" charset="0"/>
              </a:rPr>
              <a:t>HOẠT ĐỘNG THẢO LUẬN NHÓM </a:t>
            </a: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8" name="Rectangle 17"/>
          <p:cNvSpPr/>
          <p:nvPr/>
        </p:nvSpPr>
        <p:spPr>
          <a:xfrm>
            <a:off x="149625" y="1892322"/>
            <a:ext cx="8296101" cy="2554545"/>
          </a:xfrm>
          <a:prstGeom prst="rect">
            <a:avLst/>
          </a:prstGeom>
          <a:solidFill>
            <a:schemeClr val="bg1">
              <a:lumMod val="95000"/>
            </a:schemeClr>
          </a:solidFill>
          <a:ln w="28575">
            <a:solidFill>
              <a:srgbClr val="0070C0"/>
            </a:solidFill>
          </a:ln>
        </p:spPr>
        <p:txBody>
          <a:bodyPr wrap="square">
            <a:spAutoFit/>
          </a:bodyPr>
          <a:lstStyle/>
          <a:p>
            <a:r>
              <a:rPr lang="vi-VN" sz="3200" b="1" dirty="0">
                <a:solidFill>
                  <a:srgbClr val="FF0000"/>
                </a:solidFill>
              </a:rPr>
              <a:t>Em hãy thảo luận và chia sẻ với các bạn trong lớp về ý nghĩa của câu ca dao sau:</a:t>
            </a:r>
          </a:p>
          <a:p>
            <a:r>
              <a:rPr lang="vi-VN" sz="3200" i="1" dirty="0">
                <a:solidFill>
                  <a:srgbClr val="FF0000"/>
                </a:solidFill>
              </a:rPr>
              <a:t>                      Được mùa chớ phụ ngô khoai</a:t>
            </a:r>
            <a:br>
              <a:rPr lang="vi-VN" sz="3200" i="1" dirty="0">
                <a:solidFill>
                  <a:srgbClr val="FF0000"/>
                </a:solidFill>
              </a:rPr>
            </a:br>
            <a:r>
              <a:rPr lang="vi-VN" sz="3200" i="1" dirty="0">
                <a:solidFill>
                  <a:srgbClr val="FF0000"/>
                </a:solidFill>
              </a:rPr>
              <a:t>                Đến khi thất bát lấy ai bạn cùng.</a:t>
            </a:r>
            <a:endParaRPr lang="vi-VN" sz="3200" dirty="0">
              <a:solidFill>
                <a:srgbClr val="FF0000"/>
              </a:solidFill>
            </a:endParaRPr>
          </a:p>
          <a:p>
            <a:r>
              <a:rPr lang="vi-VN" sz="3200" dirty="0">
                <a:solidFill>
                  <a:srgbClr val="FF0000"/>
                </a:solidFill>
              </a:rPr>
              <a:t>                                             (Ca dao)</a:t>
            </a:r>
          </a:p>
        </p:txBody>
      </p:sp>
      <p:pic>
        <p:nvPicPr>
          <p:cNvPr id="66562" name="Picture 2" descr="lam-viec-nhom.png"/>
          <p:cNvPicPr>
            <a:picLocks noChangeAspect="1" noChangeArrowheads="1"/>
          </p:cNvPicPr>
          <p:nvPr/>
        </p:nvPicPr>
        <p:blipFill>
          <a:blip r:embed="rId5"/>
          <a:srcRect l="19424" r="17739"/>
          <a:stretch>
            <a:fillRect/>
          </a:stretch>
        </p:blipFill>
        <p:spPr bwMode="auto">
          <a:xfrm>
            <a:off x="8695114" y="1766769"/>
            <a:ext cx="2992581" cy="2762251"/>
          </a:xfrm>
          <a:prstGeom prst="rect">
            <a:avLst/>
          </a:prstGeom>
          <a:noFill/>
        </p:spPr>
      </p:pic>
      <p:pic>
        <p:nvPicPr>
          <p:cNvPr id="21" name="Picture 2" descr="https://thiepnhanai.com/wp-content/uploads/2021/05/hinh-nen-powerpoint-don-gian-2.jpg"/>
          <p:cNvPicPr>
            <a:picLocks noGrp="1" noChangeAspect="1" noChangeArrowheads="1"/>
          </p:cNvPicPr>
          <p:nvPr>
            <p:ph idx="1"/>
          </p:nvPr>
        </p:nvPicPr>
        <p:blipFill>
          <a:blip r:embed="rId6"/>
          <a:srcRect t="70757"/>
          <a:stretch>
            <a:fillRect/>
          </a:stretch>
        </p:blipFill>
        <p:spPr bwMode="auto">
          <a:xfrm>
            <a:off x="0" y="5037519"/>
            <a:ext cx="12191999" cy="1272454"/>
          </a:xfrm>
          <a:prstGeom prst="rect">
            <a:avLst/>
          </a:prstGeom>
          <a:noFill/>
        </p:spPr>
      </p:pic>
      <p:pic>
        <p:nvPicPr>
          <p:cNvPr id="66566" name="Picture 6" descr="http://thuthuatphanmem.vn/uploads/2018/04/06/hinh-nen-dong-day-ngang-dep-1-143_104237588.gif"/>
          <p:cNvPicPr>
            <a:picLocks noChangeAspect="1" noChangeArrowheads="1" noCrop="1"/>
          </p:cNvPicPr>
          <p:nvPr/>
        </p:nvPicPr>
        <p:blipFill>
          <a:blip r:embed="rId7"/>
          <a:srcRect/>
          <a:stretch>
            <a:fillRect/>
          </a:stretch>
        </p:blipFill>
        <p:spPr bwMode="auto">
          <a:xfrm>
            <a:off x="149631" y="6353174"/>
            <a:ext cx="11959243" cy="504826"/>
          </a:xfrm>
          <a:prstGeom prst="rect">
            <a:avLst/>
          </a:prstGeom>
          <a:noFill/>
        </p:spPr>
      </p:pic>
    </p:spTree>
    <p:extLst>
      <p:ext uri="{BB962C8B-B14F-4D97-AF65-F5344CB8AC3E}">
        <p14:creationId xmlns:p14="http://schemas.microsoft.com/office/powerpoint/2010/main" val="16478785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2028250" y="182875"/>
            <a:ext cx="7830589"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latin typeface="Times New Roman" panose="02020603050405020304" pitchFamily="18" charset="0"/>
                <a:cs typeface="Times New Roman" panose="02020603050405020304" pitchFamily="18" charset="0"/>
              </a:rPr>
              <a:t>CHIA SẼ VỚI CÁC BẠN</a:t>
            </a: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8" name="Rectangle 17"/>
          <p:cNvSpPr/>
          <p:nvPr/>
        </p:nvSpPr>
        <p:spPr>
          <a:xfrm>
            <a:off x="133001" y="1365425"/>
            <a:ext cx="11975874" cy="5170646"/>
          </a:xfrm>
          <a:prstGeom prst="rect">
            <a:avLst/>
          </a:prstGeom>
          <a:solidFill>
            <a:srgbClr val="FFCCFF"/>
          </a:solidFill>
          <a:ln w="28575">
            <a:solidFill>
              <a:srgbClr val="0070C0"/>
            </a:solidFill>
          </a:ln>
        </p:spPr>
        <p:txBody>
          <a:bodyPr wrap="square">
            <a:spAutoFit/>
          </a:bodyPr>
          <a:lstStyle/>
          <a:p>
            <a:pPr algn="just"/>
            <a:r>
              <a:rPr lang="en-US" sz="3000" dirty="0">
                <a:solidFill>
                  <a:srgbClr val="0070C0"/>
                </a:solidFill>
                <a:latin typeface="Arial" pitchFamily="34" charset="0"/>
                <a:cs typeface="Arial" pitchFamily="34" charset="0"/>
              </a:rPr>
              <a:t>Ý </a:t>
            </a:r>
            <a:r>
              <a:rPr lang="en-US" sz="3000" dirty="0" err="1">
                <a:solidFill>
                  <a:srgbClr val="0070C0"/>
                </a:solidFill>
                <a:latin typeface="Arial" pitchFamily="34" charset="0"/>
                <a:cs typeface="Arial" pitchFamily="34" charset="0"/>
              </a:rPr>
              <a:t>nghĩa</a:t>
            </a:r>
            <a:r>
              <a:rPr lang="en-US" sz="3000" dirty="0">
                <a:solidFill>
                  <a:srgbClr val="0070C0"/>
                </a:solidFill>
                <a:latin typeface="Arial" pitchFamily="34" charset="0"/>
                <a:cs typeface="Arial" pitchFamily="34" charset="0"/>
              </a:rPr>
              <a:t> </a:t>
            </a:r>
            <a:r>
              <a:rPr lang="en-US" sz="3000" dirty="0" err="1">
                <a:solidFill>
                  <a:srgbClr val="0070C0"/>
                </a:solidFill>
                <a:latin typeface="Arial" pitchFamily="34" charset="0"/>
                <a:cs typeface="Arial" pitchFamily="34" charset="0"/>
              </a:rPr>
              <a:t>câu</a:t>
            </a:r>
            <a:r>
              <a:rPr lang="en-US" sz="3000" dirty="0">
                <a:solidFill>
                  <a:srgbClr val="0070C0"/>
                </a:solidFill>
                <a:latin typeface="Arial" pitchFamily="34" charset="0"/>
                <a:cs typeface="Arial" pitchFamily="34" charset="0"/>
              </a:rPr>
              <a:t> ca </a:t>
            </a:r>
            <a:r>
              <a:rPr lang="en-US" sz="3000" dirty="0" err="1">
                <a:solidFill>
                  <a:srgbClr val="0070C0"/>
                </a:solidFill>
                <a:latin typeface="Arial" pitchFamily="34" charset="0"/>
                <a:cs typeface="Arial" pitchFamily="34" charset="0"/>
              </a:rPr>
              <a:t>dao</a:t>
            </a:r>
            <a:r>
              <a:rPr lang="en-US" sz="3000" dirty="0">
                <a:solidFill>
                  <a:srgbClr val="0070C0"/>
                </a:solidFill>
                <a:latin typeface="Arial" pitchFamily="34" charset="0"/>
                <a:cs typeface="Arial" pitchFamily="34" charset="0"/>
              </a:rPr>
              <a:t>: </a:t>
            </a:r>
            <a:r>
              <a:rPr lang="en-US" sz="3000" dirty="0" err="1">
                <a:latin typeface="Arial" pitchFamily="34" charset="0"/>
                <a:cs typeface="Arial" pitchFamily="34" charset="0"/>
              </a:rPr>
              <a:t>Dùng</a:t>
            </a:r>
            <a:r>
              <a:rPr lang="en-US" sz="3000" dirty="0">
                <a:latin typeface="Arial" pitchFamily="34" charset="0"/>
                <a:cs typeface="Arial" pitchFamily="34" charset="0"/>
              </a:rPr>
              <a:t> </a:t>
            </a:r>
            <a:r>
              <a:rPr lang="en-US" sz="3000" dirty="0" err="1">
                <a:latin typeface="Arial" pitchFamily="34" charset="0"/>
                <a:cs typeface="Arial" pitchFamily="34" charset="0"/>
              </a:rPr>
              <a:t>ngôn</a:t>
            </a:r>
            <a:r>
              <a:rPr lang="en-US" sz="3000" dirty="0">
                <a:latin typeface="Arial" pitchFamily="34" charset="0"/>
                <a:cs typeface="Arial" pitchFamily="34" charset="0"/>
              </a:rPr>
              <a:t> </a:t>
            </a:r>
            <a:r>
              <a:rPr lang="en-US" sz="3000" dirty="0" err="1">
                <a:latin typeface="Arial" pitchFamily="34" charset="0"/>
                <a:cs typeface="Arial" pitchFamily="34" charset="0"/>
              </a:rPr>
              <a:t>từ</a:t>
            </a:r>
            <a:r>
              <a:rPr lang="en-US" sz="3000" dirty="0">
                <a:latin typeface="Arial" pitchFamily="34" charset="0"/>
                <a:cs typeface="Arial" pitchFamily="34" charset="0"/>
              </a:rPr>
              <a:t> </a:t>
            </a:r>
            <a:r>
              <a:rPr lang="en-US" sz="3000" dirty="0" err="1">
                <a:latin typeface="Arial" pitchFamily="34" charset="0"/>
                <a:cs typeface="Arial" pitchFamily="34" charset="0"/>
              </a:rPr>
              <a:t>hóm</a:t>
            </a:r>
            <a:r>
              <a:rPr lang="en-US" sz="3000" dirty="0">
                <a:latin typeface="Arial" pitchFamily="34" charset="0"/>
                <a:cs typeface="Arial" pitchFamily="34" charset="0"/>
              </a:rPr>
              <a:t> </a:t>
            </a:r>
            <a:r>
              <a:rPr lang="en-US" sz="3000" dirty="0" err="1">
                <a:latin typeface="Arial" pitchFamily="34" charset="0"/>
                <a:cs typeface="Arial" pitchFamily="34" charset="0"/>
              </a:rPr>
              <a:t>hỉnh</a:t>
            </a:r>
            <a:r>
              <a:rPr lang="en-US" sz="3000" dirty="0">
                <a:latin typeface="Arial" pitchFamily="34" charset="0"/>
                <a:cs typeface="Arial" pitchFamily="34" charset="0"/>
              </a:rPr>
              <a:t> </a:t>
            </a:r>
            <a:r>
              <a:rPr lang="en-US" sz="3000" dirty="0" err="1">
                <a:latin typeface="Arial" pitchFamily="34" charset="0"/>
                <a:cs typeface="Arial" pitchFamily="34" charset="0"/>
              </a:rPr>
              <a:t>để</a:t>
            </a:r>
            <a:r>
              <a:rPr lang="en-US" sz="3000" dirty="0">
                <a:latin typeface="Arial" pitchFamily="34" charset="0"/>
                <a:cs typeface="Arial" pitchFamily="34" charset="0"/>
              </a:rPr>
              <a:t> </a:t>
            </a:r>
            <a:r>
              <a:rPr lang="en-US" sz="3000" dirty="0" err="1">
                <a:latin typeface="Arial" pitchFamily="34" charset="0"/>
                <a:cs typeface="Arial" pitchFamily="34" charset="0"/>
              </a:rPr>
              <a:t>khuyên</a:t>
            </a:r>
            <a:r>
              <a:rPr lang="en-US" sz="3000" dirty="0">
                <a:latin typeface="Arial" pitchFamily="34" charset="0"/>
                <a:cs typeface="Arial" pitchFamily="34" charset="0"/>
              </a:rPr>
              <a:t> </a:t>
            </a:r>
            <a:r>
              <a:rPr lang="en-US" sz="3000" dirty="0" err="1">
                <a:latin typeface="Arial" pitchFamily="34" charset="0"/>
                <a:cs typeface="Arial" pitchFamily="34" charset="0"/>
              </a:rPr>
              <a:t>răn</a:t>
            </a:r>
            <a:r>
              <a:rPr lang="en-US" sz="3000" dirty="0">
                <a:latin typeface="Arial" pitchFamily="34" charset="0"/>
                <a:cs typeface="Arial" pitchFamily="34" charset="0"/>
              </a:rPr>
              <a:t> </a:t>
            </a:r>
            <a:r>
              <a:rPr lang="en-US" sz="3000" dirty="0" err="1">
                <a:latin typeface="Arial" pitchFamily="34" charset="0"/>
                <a:cs typeface="Arial" pitchFamily="34" charset="0"/>
              </a:rPr>
              <a:t>mọi</a:t>
            </a:r>
            <a:r>
              <a:rPr lang="en-US" sz="3000" dirty="0">
                <a:latin typeface="Arial" pitchFamily="34" charset="0"/>
                <a:cs typeface="Arial" pitchFamily="34" charset="0"/>
              </a:rPr>
              <a:t> </a:t>
            </a:r>
            <a:r>
              <a:rPr lang="en-US" sz="3000" dirty="0" err="1">
                <a:latin typeface="Arial" pitchFamily="34" charset="0"/>
                <a:cs typeface="Arial" pitchFamily="34" charset="0"/>
              </a:rPr>
              <a:t>người</a:t>
            </a:r>
            <a:r>
              <a:rPr lang="en-US" sz="3000" dirty="0">
                <a:latin typeface="Arial" pitchFamily="34" charset="0"/>
                <a:cs typeface="Arial" pitchFamily="34" charset="0"/>
              </a:rPr>
              <a:t>. </a:t>
            </a:r>
            <a:r>
              <a:rPr lang="en-US" sz="3000" dirty="0" err="1">
                <a:latin typeface="Arial" pitchFamily="34" charset="0"/>
                <a:cs typeface="Arial" pitchFamily="34" charset="0"/>
              </a:rPr>
              <a:t>Khoai</a:t>
            </a:r>
            <a:r>
              <a:rPr lang="en-US" sz="3000" dirty="0">
                <a:latin typeface="Arial" pitchFamily="34" charset="0"/>
                <a:cs typeface="Arial" pitchFamily="34" charset="0"/>
              </a:rPr>
              <a:t>, </a:t>
            </a:r>
            <a:r>
              <a:rPr lang="en-US" sz="3000" dirty="0" err="1">
                <a:latin typeface="Arial" pitchFamily="34" charset="0"/>
                <a:cs typeface="Arial" pitchFamily="34" charset="0"/>
              </a:rPr>
              <a:t>ngô</a:t>
            </a:r>
            <a:r>
              <a:rPr lang="en-US" sz="3000" dirty="0">
                <a:latin typeface="Arial" pitchFamily="34" charset="0"/>
                <a:cs typeface="Arial" pitchFamily="34" charset="0"/>
              </a:rPr>
              <a:t> </a:t>
            </a:r>
            <a:r>
              <a:rPr lang="en-US" sz="3000" dirty="0" err="1">
                <a:latin typeface="Arial" pitchFamily="34" charset="0"/>
                <a:cs typeface="Arial" pitchFamily="34" charset="0"/>
              </a:rPr>
              <a:t>không</a:t>
            </a:r>
            <a:r>
              <a:rPr lang="en-US" sz="3000" dirty="0">
                <a:latin typeface="Arial" pitchFamily="34" charset="0"/>
                <a:cs typeface="Arial" pitchFamily="34" charset="0"/>
              </a:rPr>
              <a:t> </a:t>
            </a:r>
            <a:r>
              <a:rPr lang="en-US" sz="3000" dirty="0" err="1">
                <a:latin typeface="Arial" pitchFamily="34" charset="0"/>
                <a:cs typeface="Arial" pitchFamily="34" charset="0"/>
              </a:rPr>
              <a:t>giá</a:t>
            </a:r>
            <a:r>
              <a:rPr lang="en-US" sz="3000" dirty="0">
                <a:latin typeface="Arial" pitchFamily="34" charset="0"/>
                <a:cs typeface="Arial" pitchFamily="34" charset="0"/>
              </a:rPr>
              <a:t> </a:t>
            </a:r>
            <a:r>
              <a:rPr lang="en-US" sz="3000" dirty="0" err="1">
                <a:latin typeface="Arial" pitchFamily="34" charset="0"/>
                <a:cs typeface="Arial" pitchFamily="34" charset="0"/>
              </a:rPr>
              <a:t>trị</a:t>
            </a:r>
            <a:r>
              <a:rPr lang="en-US" sz="3000" dirty="0">
                <a:latin typeface="Arial" pitchFamily="34" charset="0"/>
                <a:cs typeface="Arial" pitchFamily="34" charset="0"/>
              </a:rPr>
              <a:t> </a:t>
            </a:r>
            <a:r>
              <a:rPr lang="en-US" sz="3000" dirty="0" err="1">
                <a:latin typeface="Arial" pitchFamily="34" charset="0"/>
                <a:cs typeface="Arial" pitchFamily="34" charset="0"/>
              </a:rPr>
              <a:t>bằng</a:t>
            </a:r>
            <a:r>
              <a:rPr lang="en-US" sz="3000" dirty="0">
                <a:latin typeface="Arial" pitchFamily="34" charset="0"/>
                <a:cs typeface="Arial" pitchFamily="34" charset="0"/>
              </a:rPr>
              <a:t> </a:t>
            </a:r>
            <a:r>
              <a:rPr lang="en-US" sz="3000" dirty="0" err="1">
                <a:latin typeface="Arial" pitchFamily="34" charset="0"/>
                <a:cs typeface="Arial" pitchFamily="34" charset="0"/>
              </a:rPr>
              <a:t>lúa</a:t>
            </a:r>
            <a:r>
              <a:rPr lang="en-US" sz="3000" dirty="0">
                <a:latin typeface="Arial" pitchFamily="34" charset="0"/>
                <a:cs typeface="Arial" pitchFamily="34" charset="0"/>
              </a:rPr>
              <a:t> </a:t>
            </a:r>
            <a:r>
              <a:rPr lang="en-US" sz="3000" dirty="0" err="1">
                <a:latin typeface="Arial" pitchFamily="34" charset="0"/>
                <a:cs typeface="Arial" pitchFamily="34" charset="0"/>
              </a:rPr>
              <a:t>gạo</a:t>
            </a:r>
            <a:r>
              <a:rPr lang="en-US" sz="3000" dirty="0">
                <a:latin typeface="Arial" pitchFamily="34" charset="0"/>
                <a:cs typeface="Arial" pitchFamily="34" charset="0"/>
              </a:rPr>
              <a:t> </a:t>
            </a:r>
            <a:r>
              <a:rPr lang="en-US" sz="3000" dirty="0" err="1">
                <a:latin typeface="Arial" pitchFamily="34" charset="0"/>
                <a:cs typeface="Arial" pitchFamily="34" charset="0"/>
              </a:rPr>
              <a:t>nhưng</a:t>
            </a:r>
            <a:r>
              <a:rPr lang="en-US" sz="3000" dirty="0">
                <a:latin typeface="Arial" pitchFamily="34" charset="0"/>
                <a:cs typeface="Arial" pitchFamily="34" charset="0"/>
              </a:rPr>
              <a:t> </a:t>
            </a:r>
            <a:r>
              <a:rPr lang="en-US" sz="3000" dirty="0" err="1">
                <a:latin typeface="Arial" pitchFamily="34" charset="0"/>
                <a:cs typeface="Arial" pitchFamily="34" charset="0"/>
              </a:rPr>
              <a:t>rất</a:t>
            </a:r>
            <a:r>
              <a:rPr lang="en-US" sz="3000" dirty="0">
                <a:latin typeface="Arial" pitchFamily="34" charset="0"/>
                <a:cs typeface="Arial" pitchFamily="34" charset="0"/>
              </a:rPr>
              <a:t> </a:t>
            </a:r>
            <a:r>
              <a:rPr lang="en-US" sz="3000" dirty="0" err="1">
                <a:latin typeface="Arial" pitchFamily="34" charset="0"/>
                <a:cs typeface="Arial" pitchFamily="34" charset="0"/>
              </a:rPr>
              <a:t>quan</a:t>
            </a:r>
            <a:r>
              <a:rPr lang="en-US" sz="3000" dirty="0">
                <a:latin typeface="Arial" pitchFamily="34" charset="0"/>
                <a:cs typeface="Arial" pitchFamily="34" charset="0"/>
              </a:rPr>
              <a:t> </a:t>
            </a:r>
            <a:r>
              <a:rPr lang="en-US" sz="3000" dirty="0" err="1">
                <a:latin typeface="Arial" pitchFamily="34" charset="0"/>
                <a:cs typeface="Arial" pitchFamily="34" charset="0"/>
              </a:rPr>
              <a:t>trọng</a:t>
            </a:r>
            <a:r>
              <a:rPr lang="en-US" sz="3000" dirty="0">
                <a:latin typeface="Arial" pitchFamily="34" charset="0"/>
                <a:cs typeface="Arial" pitchFamily="34" charset="0"/>
              </a:rPr>
              <a:t>, </a:t>
            </a:r>
            <a:r>
              <a:rPr lang="en-US" sz="3000" dirty="0" err="1">
                <a:latin typeface="Arial" pitchFamily="34" charset="0"/>
                <a:cs typeface="Arial" pitchFamily="34" charset="0"/>
              </a:rPr>
              <a:t>để</a:t>
            </a:r>
            <a:r>
              <a:rPr lang="en-US" sz="3000" dirty="0">
                <a:latin typeface="Arial" pitchFamily="34" charset="0"/>
                <a:cs typeface="Arial" pitchFamily="34" charset="0"/>
              </a:rPr>
              <a:t> </a:t>
            </a:r>
            <a:r>
              <a:rPr lang="en-US" sz="3000" dirty="0" err="1">
                <a:latin typeface="Arial" pitchFamily="34" charset="0"/>
                <a:cs typeface="Arial" pitchFamily="34" charset="0"/>
              </a:rPr>
              <a:t>ăn</a:t>
            </a:r>
            <a:r>
              <a:rPr lang="en-US" sz="3000" dirty="0">
                <a:latin typeface="Arial" pitchFamily="34" charset="0"/>
                <a:cs typeface="Arial" pitchFamily="34" charset="0"/>
              </a:rPr>
              <a:t> </a:t>
            </a:r>
            <a:r>
              <a:rPr lang="en-US" sz="3000" dirty="0" err="1">
                <a:latin typeface="Arial" pitchFamily="34" charset="0"/>
                <a:cs typeface="Arial" pitchFamily="34" charset="0"/>
              </a:rPr>
              <a:t>độn</a:t>
            </a:r>
            <a:r>
              <a:rPr lang="en-US" sz="3000" dirty="0">
                <a:latin typeface="Arial" pitchFamily="34" charset="0"/>
                <a:cs typeface="Arial" pitchFamily="34" charset="0"/>
              </a:rPr>
              <a:t>, </a:t>
            </a:r>
            <a:r>
              <a:rPr lang="en-US" sz="3000" dirty="0" err="1">
                <a:latin typeface="Arial" pitchFamily="34" charset="0"/>
                <a:cs typeface="Arial" pitchFamily="34" charset="0"/>
              </a:rPr>
              <a:t>nhất</a:t>
            </a:r>
            <a:r>
              <a:rPr lang="en-US" sz="3000" dirty="0">
                <a:latin typeface="Arial" pitchFamily="34" charset="0"/>
                <a:cs typeface="Arial" pitchFamily="34" charset="0"/>
              </a:rPr>
              <a:t> </a:t>
            </a:r>
            <a:r>
              <a:rPr lang="en-US" sz="3000" dirty="0" err="1">
                <a:latin typeface="Arial" pitchFamily="34" charset="0"/>
                <a:cs typeface="Arial" pitchFamily="34" charset="0"/>
              </a:rPr>
              <a:t>là</a:t>
            </a:r>
            <a:r>
              <a:rPr lang="en-US" sz="3000" dirty="0">
                <a:latin typeface="Arial" pitchFamily="34" charset="0"/>
                <a:cs typeface="Arial" pitchFamily="34" charset="0"/>
              </a:rPr>
              <a:t> </a:t>
            </a:r>
            <a:r>
              <a:rPr lang="en-US" sz="3000" dirty="0" err="1">
                <a:latin typeface="Arial" pitchFamily="34" charset="0"/>
                <a:cs typeface="Arial" pitchFamily="34" charset="0"/>
              </a:rPr>
              <a:t>trong</a:t>
            </a:r>
            <a:r>
              <a:rPr lang="en-US" sz="3000" dirty="0">
                <a:latin typeface="Arial" pitchFamily="34" charset="0"/>
                <a:cs typeface="Arial" pitchFamily="34" charset="0"/>
              </a:rPr>
              <a:t> </a:t>
            </a:r>
            <a:r>
              <a:rPr lang="en-US" sz="3000" dirty="0" err="1">
                <a:latin typeface="Arial" pitchFamily="34" charset="0"/>
                <a:cs typeface="Arial" pitchFamily="34" charset="0"/>
              </a:rPr>
              <a:t>kì</a:t>
            </a:r>
            <a:r>
              <a:rPr lang="en-US" sz="3000" dirty="0">
                <a:latin typeface="Arial" pitchFamily="34" charset="0"/>
                <a:cs typeface="Arial" pitchFamily="34" charset="0"/>
              </a:rPr>
              <a:t> </a:t>
            </a:r>
            <a:r>
              <a:rPr lang="en-US" sz="3000" dirty="0" err="1">
                <a:latin typeface="Arial" pitchFamily="34" charset="0"/>
                <a:cs typeface="Arial" pitchFamily="34" charset="0"/>
              </a:rPr>
              <a:t>giáp</a:t>
            </a:r>
            <a:r>
              <a:rPr lang="en-US" sz="3000" dirty="0">
                <a:latin typeface="Arial" pitchFamily="34" charset="0"/>
                <a:cs typeface="Arial" pitchFamily="34" charset="0"/>
              </a:rPr>
              <a:t> </a:t>
            </a:r>
            <a:r>
              <a:rPr lang="en-US" sz="3000" dirty="0" err="1">
                <a:latin typeface="Arial" pitchFamily="34" charset="0"/>
                <a:cs typeface="Arial" pitchFamily="34" charset="0"/>
              </a:rPr>
              <a:t>hạt</a:t>
            </a:r>
            <a:r>
              <a:rPr lang="en-US" sz="3000" dirty="0">
                <a:latin typeface="Arial" pitchFamily="34" charset="0"/>
                <a:cs typeface="Arial" pitchFamily="34" charset="0"/>
              </a:rPr>
              <a:t> </a:t>
            </a:r>
            <a:r>
              <a:rPr lang="en-US" sz="3000" dirty="0" err="1">
                <a:latin typeface="Arial" pitchFamily="34" charset="0"/>
                <a:cs typeface="Arial" pitchFamily="34" charset="0"/>
              </a:rPr>
              <a:t>tháng</a:t>
            </a:r>
            <a:r>
              <a:rPr lang="en-US" sz="3000" dirty="0">
                <a:latin typeface="Arial" pitchFamily="34" charset="0"/>
                <a:cs typeface="Arial" pitchFamily="34" charset="0"/>
              </a:rPr>
              <a:t> </a:t>
            </a:r>
            <a:r>
              <a:rPr lang="en-US" sz="3000" dirty="0" err="1">
                <a:latin typeface="Arial" pitchFamily="34" charset="0"/>
                <a:cs typeface="Arial" pitchFamily="34" charset="0"/>
              </a:rPr>
              <a:t>ba</a:t>
            </a:r>
            <a:r>
              <a:rPr lang="en-US" sz="3000" dirty="0">
                <a:latin typeface="Arial" pitchFamily="34" charset="0"/>
                <a:cs typeface="Arial" pitchFamily="34" charset="0"/>
              </a:rPr>
              <a:t> </a:t>
            </a:r>
            <a:r>
              <a:rPr lang="en-US" sz="3000" dirty="0" err="1">
                <a:latin typeface="Arial" pitchFamily="34" charset="0"/>
                <a:cs typeface="Arial" pitchFamily="34" charset="0"/>
              </a:rPr>
              <a:t>ngày</a:t>
            </a:r>
            <a:r>
              <a:rPr lang="en-US" sz="3000" dirty="0">
                <a:latin typeface="Arial" pitchFamily="34" charset="0"/>
                <a:cs typeface="Arial" pitchFamily="34" charset="0"/>
              </a:rPr>
              <a:t> </a:t>
            </a:r>
            <a:r>
              <a:rPr lang="en-US" sz="3000" dirty="0" err="1">
                <a:latin typeface="Arial" pitchFamily="34" charset="0"/>
                <a:cs typeface="Arial" pitchFamily="34" charset="0"/>
              </a:rPr>
              <a:t>tám</a:t>
            </a:r>
            <a:r>
              <a:rPr lang="en-US" sz="3000" dirty="0">
                <a:latin typeface="Arial" pitchFamily="34" charset="0"/>
                <a:cs typeface="Arial" pitchFamily="34" charset="0"/>
              </a:rPr>
              <a:t>. </a:t>
            </a:r>
            <a:r>
              <a:rPr lang="en-US" sz="3000" dirty="0" err="1">
                <a:latin typeface="Arial" pitchFamily="34" charset="0"/>
                <a:cs typeface="Arial" pitchFamily="34" charset="0"/>
              </a:rPr>
              <a:t>Dù</a:t>
            </a:r>
            <a:r>
              <a:rPr lang="en-US" sz="3000" dirty="0">
                <a:latin typeface="Arial" pitchFamily="34" charset="0"/>
                <a:cs typeface="Arial" pitchFamily="34" charset="0"/>
              </a:rPr>
              <a:t> </a:t>
            </a:r>
            <a:r>
              <a:rPr lang="en-US" sz="3000" dirty="0" err="1">
                <a:latin typeface="Arial" pitchFamily="34" charset="0"/>
                <a:cs typeface="Arial" pitchFamily="34" charset="0"/>
              </a:rPr>
              <a:t>có</a:t>
            </a:r>
            <a:r>
              <a:rPr lang="en-US" sz="3000" dirty="0">
                <a:latin typeface="Arial" pitchFamily="34" charset="0"/>
                <a:cs typeface="Arial" pitchFamily="34" charset="0"/>
              </a:rPr>
              <a:t> </a:t>
            </a:r>
            <a:r>
              <a:rPr lang="en-US" sz="3000" dirty="0" err="1">
                <a:latin typeface="Arial" pitchFamily="34" charset="0"/>
                <a:cs typeface="Arial" pitchFamily="34" charset="0"/>
              </a:rPr>
              <a:t>được</a:t>
            </a:r>
            <a:r>
              <a:rPr lang="en-US" sz="3000" dirty="0">
                <a:latin typeface="Arial" pitchFamily="34" charset="0"/>
                <a:cs typeface="Arial" pitchFamily="34" charset="0"/>
              </a:rPr>
              <a:t> </a:t>
            </a:r>
            <a:r>
              <a:rPr lang="en-US" sz="3000" dirty="0" err="1">
                <a:latin typeface="Arial" pitchFamily="34" charset="0"/>
                <a:cs typeface="Arial" pitchFamily="34" charset="0"/>
              </a:rPr>
              <a:t>mùa</a:t>
            </a:r>
            <a:r>
              <a:rPr lang="en-US" sz="3000" dirty="0">
                <a:latin typeface="Arial" pitchFamily="34" charset="0"/>
                <a:cs typeface="Arial" pitchFamily="34" charset="0"/>
              </a:rPr>
              <a:t> </a:t>
            </a:r>
            <a:r>
              <a:rPr lang="en-US" sz="3000" dirty="0" err="1">
                <a:latin typeface="Arial" pitchFamily="34" charset="0"/>
                <a:cs typeface="Arial" pitchFamily="34" charset="0"/>
              </a:rPr>
              <a:t>cũng</a:t>
            </a:r>
            <a:r>
              <a:rPr lang="en-US" sz="3000" dirty="0">
                <a:latin typeface="Arial" pitchFamily="34" charset="0"/>
                <a:cs typeface="Arial" pitchFamily="34" charset="0"/>
              </a:rPr>
              <a:t> </a:t>
            </a:r>
            <a:r>
              <a:rPr lang="en-US" sz="3000" dirty="0" err="1">
                <a:latin typeface="Arial" pitchFamily="34" charset="0"/>
                <a:cs typeface="Arial" pitchFamily="34" charset="0"/>
              </a:rPr>
              <a:t>không</a:t>
            </a:r>
            <a:r>
              <a:rPr lang="en-US" sz="3000" dirty="0">
                <a:latin typeface="Arial" pitchFamily="34" charset="0"/>
                <a:cs typeface="Arial" pitchFamily="34" charset="0"/>
              </a:rPr>
              <a:t> </a:t>
            </a:r>
            <a:r>
              <a:rPr lang="en-US" sz="3000" dirty="0" err="1">
                <a:latin typeface="Arial" pitchFamily="34" charset="0"/>
                <a:cs typeface="Arial" pitchFamily="34" charset="0"/>
              </a:rPr>
              <a:t>nên</a:t>
            </a:r>
            <a:r>
              <a:rPr lang="en-US" sz="3000" dirty="0">
                <a:latin typeface="Arial" pitchFamily="34" charset="0"/>
                <a:cs typeface="Arial" pitchFamily="34" charset="0"/>
              </a:rPr>
              <a:t> “</a:t>
            </a:r>
            <a:r>
              <a:rPr lang="en-US" sz="3000" dirty="0" err="1">
                <a:latin typeface="Arial" pitchFamily="34" charset="0"/>
                <a:cs typeface="Arial" pitchFamily="34" charset="0"/>
              </a:rPr>
              <a:t>phụ</a:t>
            </a:r>
            <a:r>
              <a:rPr lang="en-US" sz="3000" dirty="0">
                <a:latin typeface="Arial" pitchFamily="34" charset="0"/>
                <a:cs typeface="Arial" pitchFamily="34" charset="0"/>
              </a:rPr>
              <a:t> </a:t>
            </a:r>
            <a:r>
              <a:rPr lang="en-US" sz="3000" dirty="0" err="1">
                <a:latin typeface="Arial" pitchFamily="34" charset="0"/>
                <a:cs typeface="Arial" pitchFamily="34" charset="0"/>
              </a:rPr>
              <a:t>ngô</a:t>
            </a:r>
            <a:r>
              <a:rPr lang="en-US" sz="3000" dirty="0">
                <a:latin typeface="Arial" pitchFamily="34" charset="0"/>
                <a:cs typeface="Arial" pitchFamily="34" charset="0"/>
              </a:rPr>
              <a:t> </a:t>
            </a:r>
            <a:r>
              <a:rPr lang="en-US" sz="3000" dirty="0" err="1">
                <a:latin typeface="Arial" pitchFamily="34" charset="0"/>
                <a:cs typeface="Arial" pitchFamily="34" charset="0"/>
              </a:rPr>
              <a:t>khoai</a:t>
            </a:r>
            <a:r>
              <a:rPr lang="en-US" sz="3000" dirty="0">
                <a:latin typeface="Arial" pitchFamily="34" charset="0"/>
                <a:cs typeface="Arial" pitchFamily="34" charset="0"/>
              </a:rPr>
              <a:t>, </a:t>
            </a:r>
            <a:r>
              <a:rPr lang="en-US" sz="3000" dirty="0" err="1">
                <a:latin typeface="Arial" pitchFamily="34" charset="0"/>
                <a:cs typeface="Arial" pitchFamily="34" charset="0"/>
              </a:rPr>
              <a:t>coi</a:t>
            </a:r>
            <a:r>
              <a:rPr lang="en-US" sz="3000" dirty="0">
                <a:latin typeface="Arial" pitchFamily="34" charset="0"/>
                <a:cs typeface="Arial" pitchFamily="34" charset="0"/>
              </a:rPr>
              <a:t> </a:t>
            </a:r>
            <a:r>
              <a:rPr lang="en-US" sz="3000" dirty="0" err="1">
                <a:latin typeface="Arial" pitchFamily="34" charset="0"/>
                <a:cs typeface="Arial" pitchFamily="34" charset="0"/>
              </a:rPr>
              <a:t>thường</a:t>
            </a:r>
            <a:r>
              <a:rPr lang="en-US" sz="3000" dirty="0">
                <a:latin typeface="Arial" pitchFamily="34" charset="0"/>
                <a:cs typeface="Arial" pitchFamily="34" charset="0"/>
              </a:rPr>
              <a:t>”, </a:t>
            </a:r>
            <a:r>
              <a:rPr lang="en-US" sz="3000" dirty="0" err="1">
                <a:latin typeface="Arial" pitchFamily="34" charset="0"/>
                <a:cs typeface="Arial" pitchFamily="34" charset="0"/>
              </a:rPr>
              <a:t>rẻ</a:t>
            </a:r>
            <a:r>
              <a:rPr lang="en-US" sz="3000" dirty="0">
                <a:latin typeface="Arial" pitchFamily="34" charset="0"/>
                <a:cs typeface="Arial" pitchFamily="34" charset="0"/>
              </a:rPr>
              <a:t> </a:t>
            </a:r>
            <a:r>
              <a:rPr lang="en-US" sz="3000" dirty="0" err="1">
                <a:latin typeface="Arial" pitchFamily="34" charset="0"/>
                <a:cs typeface="Arial" pitchFamily="34" charset="0"/>
              </a:rPr>
              <a:t>rúng</a:t>
            </a:r>
            <a:r>
              <a:rPr lang="en-US" sz="3000" dirty="0">
                <a:latin typeface="Arial" pitchFamily="34" charset="0"/>
                <a:cs typeface="Arial" pitchFamily="34" charset="0"/>
              </a:rPr>
              <a:t> </a:t>
            </a:r>
            <a:r>
              <a:rPr lang="en-US" sz="3000" dirty="0" err="1">
                <a:latin typeface="Arial" pitchFamily="34" charset="0"/>
                <a:cs typeface="Arial" pitchFamily="34" charset="0"/>
              </a:rPr>
              <a:t>ngô</a:t>
            </a:r>
            <a:r>
              <a:rPr lang="en-US" sz="3000" dirty="0">
                <a:latin typeface="Arial" pitchFamily="34" charset="0"/>
                <a:cs typeface="Arial" pitchFamily="34" charset="0"/>
              </a:rPr>
              <a:t> </a:t>
            </a:r>
            <a:r>
              <a:rPr lang="en-US" sz="3000" dirty="0" err="1">
                <a:latin typeface="Arial" pitchFamily="34" charset="0"/>
                <a:cs typeface="Arial" pitchFamily="34" charset="0"/>
              </a:rPr>
              <a:t>khoai</a:t>
            </a:r>
            <a:r>
              <a:rPr lang="en-US" sz="3000" dirty="0">
                <a:latin typeface="Arial" pitchFamily="34" charset="0"/>
                <a:cs typeface="Arial" pitchFamily="34" charset="0"/>
              </a:rPr>
              <a:t>. </a:t>
            </a:r>
            <a:endParaRPr lang="vi-VN" sz="3000" dirty="0">
              <a:latin typeface="Arial" pitchFamily="34" charset="0"/>
              <a:cs typeface="Arial" pitchFamily="34" charset="0"/>
            </a:endParaRPr>
          </a:p>
          <a:p>
            <a:pPr algn="just"/>
            <a:r>
              <a:rPr lang="en-US" sz="3000" dirty="0">
                <a:latin typeface="Arial" pitchFamily="34" charset="0"/>
                <a:cs typeface="Arial" pitchFamily="34" charset="0"/>
              </a:rPr>
              <a:t> </a:t>
            </a:r>
            <a:endParaRPr lang="vi-VN" sz="3000" dirty="0">
              <a:latin typeface="Arial" pitchFamily="34" charset="0"/>
              <a:cs typeface="Arial" pitchFamily="34" charset="0"/>
            </a:endParaRPr>
          </a:p>
          <a:p>
            <a:pPr algn="just"/>
            <a:r>
              <a:rPr lang="en-US" sz="3000" dirty="0">
                <a:latin typeface="Arial" pitchFamily="34" charset="0"/>
                <a:cs typeface="Arial" pitchFamily="34" charset="0"/>
              </a:rPr>
              <a:t>“</a:t>
            </a:r>
            <a:r>
              <a:rPr lang="en-US" sz="3000" dirty="0" err="1">
                <a:latin typeface="Arial" pitchFamily="34" charset="0"/>
                <a:cs typeface="Arial" pitchFamily="34" charset="0"/>
              </a:rPr>
              <a:t>Khi</a:t>
            </a:r>
            <a:r>
              <a:rPr lang="en-US" sz="3000" dirty="0">
                <a:latin typeface="Arial" pitchFamily="34" charset="0"/>
                <a:cs typeface="Arial" pitchFamily="34" charset="0"/>
              </a:rPr>
              <a:t> </a:t>
            </a:r>
            <a:r>
              <a:rPr lang="en-US" sz="3000" dirty="0" err="1">
                <a:latin typeface="Arial" pitchFamily="34" charset="0"/>
                <a:cs typeface="Arial" pitchFamily="34" charset="0"/>
              </a:rPr>
              <a:t>thất</a:t>
            </a:r>
            <a:r>
              <a:rPr lang="en-US" sz="3000" dirty="0">
                <a:latin typeface="Arial" pitchFamily="34" charset="0"/>
                <a:cs typeface="Arial" pitchFamily="34" charset="0"/>
              </a:rPr>
              <a:t> </a:t>
            </a:r>
            <a:r>
              <a:rPr lang="en-US" sz="3000" dirty="0" err="1">
                <a:latin typeface="Arial" pitchFamily="34" charset="0"/>
                <a:cs typeface="Arial" pitchFamily="34" charset="0"/>
              </a:rPr>
              <a:t>bát</a:t>
            </a:r>
            <a:r>
              <a:rPr lang="en-US" sz="3000" dirty="0">
                <a:latin typeface="Arial" pitchFamily="34" charset="0"/>
                <a:cs typeface="Arial" pitchFamily="34" charset="0"/>
              </a:rPr>
              <a:t>” </a:t>
            </a:r>
            <a:r>
              <a:rPr lang="en-US" sz="3000" dirty="0" err="1">
                <a:latin typeface="Arial" pitchFamily="34" charset="0"/>
                <a:cs typeface="Arial" pitchFamily="34" charset="0"/>
              </a:rPr>
              <a:t>là</a:t>
            </a:r>
            <a:r>
              <a:rPr lang="en-US" sz="3000" dirty="0">
                <a:latin typeface="Arial" pitchFamily="34" charset="0"/>
                <a:cs typeface="Arial" pitchFamily="34" charset="0"/>
              </a:rPr>
              <a:t> </a:t>
            </a:r>
            <a:r>
              <a:rPr lang="en-US" sz="3000" dirty="0" err="1">
                <a:latin typeface="Arial" pitchFamily="34" charset="0"/>
                <a:cs typeface="Arial" pitchFamily="34" charset="0"/>
              </a:rPr>
              <a:t>khi</a:t>
            </a:r>
            <a:r>
              <a:rPr lang="en-US" sz="3000" dirty="0">
                <a:latin typeface="Arial" pitchFamily="34" charset="0"/>
                <a:cs typeface="Arial" pitchFamily="34" charset="0"/>
              </a:rPr>
              <a:t> </a:t>
            </a:r>
            <a:r>
              <a:rPr lang="en-US" sz="3000" dirty="0" err="1">
                <a:latin typeface="Arial" pitchFamily="34" charset="0"/>
                <a:cs typeface="Arial" pitchFamily="34" charset="0"/>
              </a:rPr>
              <a:t>mất</a:t>
            </a:r>
            <a:r>
              <a:rPr lang="en-US" sz="3000" dirty="0">
                <a:latin typeface="Arial" pitchFamily="34" charset="0"/>
                <a:cs typeface="Arial" pitchFamily="34" charset="0"/>
              </a:rPr>
              <a:t> </a:t>
            </a:r>
            <a:r>
              <a:rPr lang="en-US" sz="3000" dirty="0" err="1">
                <a:latin typeface="Arial" pitchFamily="34" charset="0"/>
                <a:cs typeface="Arial" pitchFamily="34" charset="0"/>
              </a:rPr>
              <a:t>mùa</a:t>
            </a:r>
            <a:r>
              <a:rPr lang="en-US" sz="3000" dirty="0">
                <a:latin typeface="Arial" pitchFamily="34" charset="0"/>
                <a:cs typeface="Arial" pitchFamily="34" charset="0"/>
              </a:rPr>
              <a:t>, </a:t>
            </a:r>
            <a:r>
              <a:rPr lang="en-US" sz="3000" dirty="0" err="1">
                <a:latin typeface="Arial" pitchFamily="34" charset="0"/>
                <a:cs typeface="Arial" pitchFamily="34" charset="0"/>
              </a:rPr>
              <a:t>nhà</a:t>
            </a:r>
            <a:r>
              <a:rPr lang="en-US" sz="3000" dirty="0">
                <a:latin typeface="Arial" pitchFamily="34" charset="0"/>
                <a:cs typeface="Arial" pitchFamily="34" charset="0"/>
              </a:rPr>
              <a:t> </a:t>
            </a:r>
            <a:r>
              <a:rPr lang="en-US" sz="3000" dirty="0" err="1">
                <a:latin typeface="Arial" pitchFamily="34" charset="0"/>
                <a:cs typeface="Arial" pitchFamily="34" charset="0"/>
              </a:rPr>
              <a:t>nông</a:t>
            </a:r>
            <a:r>
              <a:rPr lang="en-US" sz="3000" dirty="0">
                <a:latin typeface="Arial" pitchFamily="34" charset="0"/>
                <a:cs typeface="Arial" pitchFamily="34" charset="0"/>
              </a:rPr>
              <a:t> </a:t>
            </a:r>
            <a:r>
              <a:rPr lang="en-US" sz="3000" dirty="0" err="1">
                <a:latin typeface="Arial" pitchFamily="34" charset="0"/>
                <a:cs typeface="Arial" pitchFamily="34" charset="0"/>
              </a:rPr>
              <a:t>thu</a:t>
            </a:r>
            <a:r>
              <a:rPr lang="en-US" sz="3000" dirty="0">
                <a:latin typeface="Arial" pitchFamily="34" charset="0"/>
                <a:cs typeface="Arial" pitchFamily="34" charset="0"/>
              </a:rPr>
              <a:t> </a:t>
            </a:r>
            <a:r>
              <a:rPr lang="en-US" sz="3000" dirty="0" err="1">
                <a:latin typeface="Arial" pitchFamily="34" charset="0"/>
                <a:cs typeface="Arial" pitchFamily="34" charset="0"/>
              </a:rPr>
              <a:t>hoạch</a:t>
            </a:r>
            <a:r>
              <a:rPr lang="en-US" sz="3000" dirty="0">
                <a:latin typeface="Arial" pitchFamily="34" charset="0"/>
                <a:cs typeface="Arial" pitchFamily="34" charset="0"/>
              </a:rPr>
              <a:t> </a:t>
            </a:r>
            <a:r>
              <a:rPr lang="en-US" sz="3000" dirty="0" err="1">
                <a:latin typeface="Arial" pitchFamily="34" charset="0"/>
                <a:cs typeface="Arial" pitchFamily="34" charset="0"/>
              </a:rPr>
              <a:t>kém</a:t>
            </a:r>
            <a:r>
              <a:rPr lang="en-US" sz="3000" dirty="0">
                <a:latin typeface="Arial" pitchFamily="34" charset="0"/>
                <a:cs typeface="Arial" pitchFamily="34" charset="0"/>
              </a:rPr>
              <a:t>. “</a:t>
            </a:r>
            <a:r>
              <a:rPr lang="en-US" sz="3000" dirty="0" err="1">
                <a:latin typeface="Arial" pitchFamily="34" charset="0"/>
                <a:cs typeface="Arial" pitchFamily="34" charset="0"/>
              </a:rPr>
              <a:t>Lấy</a:t>
            </a:r>
            <a:r>
              <a:rPr lang="en-US" sz="3000" dirty="0">
                <a:latin typeface="Arial" pitchFamily="34" charset="0"/>
                <a:cs typeface="Arial" pitchFamily="34" charset="0"/>
              </a:rPr>
              <a:t> </a:t>
            </a:r>
            <a:r>
              <a:rPr lang="en-US" sz="3000" dirty="0" err="1">
                <a:latin typeface="Arial" pitchFamily="34" charset="0"/>
                <a:cs typeface="Arial" pitchFamily="34" charset="0"/>
              </a:rPr>
              <a:t>ai</a:t>
            </a:r>
            <a:r>
              <a:rPr lang="en-US" sz="3000" dirty="0">
                <a:latin typeface="Arial" pitchFamily="34" charset="0"/>
                <a:cs typeface="Arial" pitchFamily="34" charset="0"/>
              </a:rPr>
              <a:t> </a:t>
            </a:r>
            <a:r>
              <a:rPr lang="en-US" sz="3000" dirty="0" err="1">
                <a:latin typeface="Arial" pitchFamily="34" charset="0"/>
                <a:cs typeface="Arial" pitchFamily="34" charset="0"/>
              </a:rPr>
              <a:t>bạn</a:t>
            </a:r>
            <a:r>
              <a:rPr lang="en-US" sz="3000" dirty="0">
                <a:latin typeface="Arial" pitchFamily="34" charset="0"/>
                <a:cs typeface="Arial" pitchFamily="34" charset="0"/>
              </a:rPr>
              <a:t> </a:t>
            </a:r>
            <a:r>
              <a:rPr lang="en-US" sz="3000" dirty="0" err="1">
                <a:latin typeface="Arial" pitchFamily="34" charset="0"/>
                <a:cs typeface="Arial" pitchFamily="34" charset="0"/>
              </a:rPr>
              <a:t>cùng</a:t>
            </a:r>
            <a:r>
              <a:rPr lang="en-US" sz="3000" dirty="0">
                <a:latin typeface="Arial" pitchFamily="34" charset="0"/>
                <a:cs typeface="Arial" pitchFamily="34" charset="0"/>
              </a:rPr>
              <a:t>” </a:t>
            </a:r>
            <a:r>
              <a:rPr lang="en-US" sz="3000" dirty="0" err="1">
                <a:latin typeface="Arial" pitchFamily="34" charset="0"/>
                <a:cs typeface="Arial" pitchFamily="34" charset="0"/>
              </a:rPr>
              <a:t>nghĩa</a:t>
            </a:r>
            <a:r>
              <a:rPr lang="en-US" sz="3000" dirty="0">
                <a:latin typeface="Arial" pitchFamily="34" charset="0"/>
                <a:cs typeface="Arial" pitchFamily="34" charset="0"/>
              </a:rPr>
              <a:t> </a:t>
            </a:r>
            <a:r>
              <a:rPr lang="en-US" sz="3000" dirty="0" err="1">
                <a:latin typeface="Arial" pitchFamily="34" charset="0"/>
                <a:cs typeface="Arial" pitchFamily="34" charset="0"/>
              </a:rPr>
              <a:t>là</a:t>
            </a:r>
            <a:r>
              <a:rPr lang="en-US" sz="3000" dirty="0">
                <a:latin typeface="Arial" pitchFamily="34" charset="0"/>
                <a:cs typeface="Arial" pitchFamily="34" charset="0"/>
              </a:rPr>
              <a:t> </a:t>
            </a:r>
            <a:r>
              <a:rPr lang="en-US" sz="3000" dirty="0" err="1">
                <a:latin typeface="Arial" pitchFamily="34" charset="0"/>
                <a:cs typeface="Arial" pitchFamily="34" charset="0"/>
              </a:rPr>
              <a:t>lấy</a:t>
            </a:r>
            <a:r>
              <a:rPr lang="en-US" sz="3000" dirty="0">
                <a:latin typeface="Arial" pitchFamily="34" charset="0"/>
                <a:cs typeface="Arial" pitchFamily="34" charset="0"/>
              </a:rPr>
              <a:t> </a:t>
            </a:r>
            <a:r>
              <a:rPr lang="en-US" sz="3000" dirty="0" err="1">
                <a:latin typeface="Arial" pitchFamily="34" charset="0"/>
                <a:cs typeface="Arial" pitchFamily="34" charset="0"/>
              </a:rPr>
              <a:t>gì</a:t>
            </a:r>
            <a:r>
              <a:rPr lang="en-US" sz="3000" dirty="0">
                <a:latin typeface="Arial" pitchFamily="34" charset="0"/>
                <a:cs typeface="Arial" pitchFamily="34" charset="0"/>
              </a:rPr>
              <a:t> </a:t>
            </a:r>
            <a:r>
              <a:rPr lang="en-US" sz="3000" dirty="0" err="1">
                <a:latin typeface="Arial" pitchFamily="34" charset="0"/>
                <a:cs typeface="Arial" pitchFamily="34" charset="0"/>
              </a:rPr>
              <a:t>để</a:t>
            </a:r>
            <a:r>
              <a:rPr lang="en-US" sz="3000" dirty="0">
                <a:latin typeface="Arial" pitchFamily="34" charset="0"/>
                <a:cs typeface="Arial" pitchFamily="34" charset="0"/>
              </a:rPr>
              <a:t> san </a:t>
            </a:r>
            <a:r>
              <a:rPr lang="en-US" sz="3000" dirty="0" err="1">
                <a:latin typeface="Arial" pitchFamily="34" charset="0"/>
                <a:cs typeface="Arial" pitchFamily="34" charset="0"/>
              </a:rPr>
              <a:t>sẻ</a:t>
            </a:r>
            <a:r>
              <a:rPr lang="en-US" sz="3000" dirty="0">
                <a:latin typeface="Arial" pitchFamily="34" charset="0"/>
                <a:cs typeface="Arial" pitchFamily="34" charset="0"/>
              </a:rPr>
              <a:t>, </a:t>
            </a:r>
            <a:r>
              <a:rPr lang="en-US" sz="3000" dirty="0" err="1">
                <a:latin typeface="Arial" pitchFamily="34" charset="0"/>
                <a:cs typeface="Arial" pitchFamily="34" charset="0"/>
              </a:rPr>
              <a:t>để</a:t>
            </a:r>
            <a:r>
              <a:rPr lang="en-US" sz="3000" dirty="0">
                <a:latin typeface="Arial" pitchFamily="34" charset="0"/>
                <a:cs typeface="Arial" pitchFamily="34" charset="0"/>
              </a:rPr>
              <a:t> </a:t>
            </a:r>
            <a:r>
              <a:rPr lang="en-US" sz="3000" dirty="0" err="1">
                <a:latin typeface="Arial" pitchFamily="34" charset="0"/>
                <a:cs typeface="Arial" pitchFamily="34" charset="0"/>
              </a:rPr>
              <a:t>chia</a:t>
            </a:r>
            <a:r>
              <a:rPr lang="en-US" sz="3000" dirty="0">
                <a:latin typeface="Arial" pitchFamily="34" charset="0"/>
                <a:cs typeface="Arial" pitchFamily="34" charset="0"/>
              </a:rPr>
              <a:t> </a:t>
            </a:r>
            <a:r>
              <a:rPr lang="en-US" sz="3000" dirty="0" err="1">
                <a:latin typeface="Arial" pitchFamily="34" charset="0"/>
                <a:cs typeface="Arial" pitchFamily="34" charset="0"/>
              </a:rPr>
              <a:t>ngọt</a:t>
            </a:r>
            <a:r>
              <a:rPr lang="en-US" sz="3000" dirty="0">
                <a:latin typeface="Arial" pitchFamily="34" charset="0"/>
                <a:cs typeface="Arial" pitchFamily="34" charset="0"/>
              </a:rPr>
              <a:t> </a:t>
            </a:r>
            <a:r>
              <a:rPr lang="en-US" sz="3000" dirty="0" err="1">
                <a:latin typeface="Arial" pitchFamily="34" charset="0"/>
                <a:cs typeface="Arial" pitchFamily="34" charset="0"/>
              </a:rPr>
              <a:t>sẻ</a:t>
            </a:r>
            <a:r>
              <a:rPr lang="en-US" sz="3000" dirty="0">
                <a:latin typeface="Arial" pitchFamily="34" charset="0"/>
                <a:cs typeface="Arial" pitchFamily="34" charset="0"/>
              </a:rPr>
              <a:t> </a:t>
            </a:r>
            <a:r>
              <a:rPr lang="en-US" sz="3000" dirty="0" err="1">
                <a:latin typeface="Arial" pitchFamily="34" charset="0"/>
                <a:cs typeface="Arial" pitchFamily="34" charset="0"/>
              </a:rPr>
              <a:t>bùi</a:t>
            </a:r>
            <a:r>
              <a:rPr lang="en-US" sz="3000" dirty="0">
                <a:latin typeface="Arial" pitchFamily="34" charset="0"/>
                <a:cs typeface="Arial" pitchFamily="34" charset="0"/>
              </a:rPr>
              <a:t> </a:t>
            </a:r>
            <a:r>
              <a:rPr lang="en-US" sz="3000" dirty="0" err="1">
                <a:latin typeface="Arial" pitchFamily="34" charset="0"/>
                <a:cs typeface="Arial" pitchFamily="34" charset="0"/>
              </a:rPr>
              <a:t>cùng</a:t>
            </a:r>
            <a:r>
              <a:rPr lang="en-US" sz="3000" dirty="0">
                <a:latin typeface="Arial" pitchFamily="34" charset="0"/>
                <a:cs typeface="Arial" pitchFamily="34" charset="0"/>
              </a:rPr>
              <a:t> </a:t>
            </a:r>
            <a:r>
              <a:rPr lang="en-US" sz="3000" dirty="0" err="1">
                <a:latin typeface="Arial" pitchFamily="34" charset="0"/>
                <a:cs typeface="Arial" pitchFamily="34" charset="0"/>
              </a:rPr>
              <a:t>mình</a:t>
            </a:r>
            <a:r>
              <a:rPr lang="en-US" sz="3000" dirty="0">
                <a:latin typeface="Arial" pitchFamily="34" charset="0"/>
                <a:cs typeface="Arial" pitchFamily="34" charset="0"/>
              </a:rPr>
              <a:t> qua </a:t>
            </a:r>
            <a:r>
              <a:rPr lang="en-US" sz="3000" dirty="0" err="1">
                <a:latin typeface="Arial" pitchFamily="34" charset="0"/>
                <a:cs typeface="Arial" pitchFamily="34" charset="0"/>
              </a:rPr>
              <a:t>cơn</a:t>
            </a:r>
            <a:r>
              <a:rPr lang="en-US" sz="3000" dirty="0">
                <a:latin typeface="Arial" pitchFamily="34" charset="0"/>
                <a:cs typeface="Arial" pitchFamily="34" charset="0"/>
              </a:rPr>
              <a:t> </a:t>
            </a:r>
            <a:r>
              <a:rPr lang="en-US" sz="3000" dirty="0" err="1">
                <a:latin typeface="Arial" pitchFamily="34" charset="0"/>
                <a:cs typeface="Arial" pitchFamily="34" charset="0"/>
              </a:rPr>
              <a:t>đói</a:t>
            </a:r>
            <a:r>
              <a:rPr lang="en-US" sz="3000" dirty="0">
                <a:latin typeface="Arial" pitchFamily="34" charset="0"/>
                <a:cs typeface="Arial" pitchFamily="34" charset="0"/>
              </a:rPr>
              <a:t> </a:t>
            </a:r>
            <a:r>
              <a:rPr lang="en-US" sz="3000" dirty="0" err="1">
                <a:latin typeface="Arial" pitchFamily="34" charset="0"/>
                <a:cs typeface="Arial" pitchFamily="34" charset="0"/>
              </a:rPr>
              <a:t>kém</a:t>
            </a:r>
            <a:r>
              <a:rPr lang="en-US" sz="3000" dirty="0">
                <a:latin typeface="Arial" pitchFamily="34" charset="0"/>
                <a:cs typeface="Arial" pitchFamily="34" charset="0"/>
              </a:rPr>
              <a:t>, </a:t>
            </a:r>
            <a:r>
              <a:rPr lang="en-US" sz="3000" dirty="0" err="1">
                <a:latin typeface="Arial" pitchFamily="34" charset="0"/>
                <a:cs typeface="Arial" pitchFamily="34" charset="0"/>
              </a:rPr>
              <a:t>thiếu</a:t>
            </a:r>
            <a:r>
              <a:rPr lang="en-US" sz="3000" dirty="0">
                <a:latin typeface="Arial" pitchFamily="34" charset="0"/>
                <a:cs typeface="Arial" pitchFamily="34" charset="0"/>
              </a:rPr>
              <a:t> </a:t>
            </a:r>
            <a:r>
              <a:rPr lang="en-US" sz="3000" dirty="0" err="1">
                <a:latin typeface="Arial" pitchFamily="34" charset="0"/>
                <a:cs typeface="Arial" pitchFamily="34" charset="0"/>
              </a:rPr>
              <a:t>thốn</a:t>
            </a:r>
            <a:r>
              <a:rPr lang="en-US" sz="3000" dirty="0">
                <a:latin typeface="Arial" pitchFamily="34" charset="0"/>
                <a:cs typeface="Arial" pitchFamily="34" charset="0"/>
              </a:rPr>
              <a:t>. </a:t>
            </a:r>
            <a:r>
              <a:rPr lang="en-US" sz="3000" dirty="0" err="1">
                <a:latin typeface="Arial" pitchFamily="34" charset="0"/>
                <a:cs typeface="Arial" pitchFamily="34" charset="0"/>
              </a:rPr>
              <a:t>Câu</a:t>
            </a:r>
            <a:r>
              <a:rPr lang="en-US" sz="3000" dirty="0">
                <a:latin typeface="Arial" pitchFamily="34" charset="0"/>
                <a:cs typeface="Arial" pitchFamily="34" charset="0"/>
              </a:rPr>
              <a:t> </a:t>
            </a:r>
            <a:r>
              <a:rPr lang="en-US" sz="3000" dirty="0" err="1">
                <a:latin typeface="Arial" pitchFamily="34" charset="0"/>
                <a:cs typeface="Arial" pitchFamily="34" charset="0"/>
              </a:rPr>
              <a:t>tục</a:t>
            </a:r>
            <a:r>
              <a:rPr lang="en-US" sz="3000" dirty="0">
                <a:latin typeface="Arial" pitchFamily="34" charset="0"/>
                <a:cs typeface="Arial" pitchFamily="34" charset="0"/>
              </a:rPr>
              <a:t> </a:t>
            </a:r>
            <a:r>
              <a:rPr lang="en-US" sz="3000" dirty="0" err="1">
                <a:latin typeface="Arial" pitchFamily="34" charset="0"/>
                <a:cs typeface="Arial" pitchFamily="34" charset="0"/>
              </a:rPr>
              <a:t>ngữ</a:t>
            </a:r>
            <a:r>
              <a:rPr lang="en-US" sz="3000" dirty="0">
                <a:latin typeface="Arial" pitchFamily="34" charset="0"/>
                <a:cs typeface="Arial" pitchFamily="34" charset="0"/>
              </a:rPr>
              <a:t> </a:t>
            </a:r>
            <a:r>
              <a:rPr lang="en-US" sz="3000" dirty="0" err="1">
                <a:latin typeface="Arial" pitchFamily="34" charset="0"/>
                <a:cs typeface="Arial" pitchFamily="34" charset="0"/>
              </a:rPr>
              <a:t>với</a:t>
            </a:r>
            <a:r>
              <a:rPr lang="en-US" sz="3000" dirty="0">
                <a:latin typeface="Arial" pitchFamily="34" charset="0"/>
                <a:cs typeface="Arial" pitchFamily="34" charset="0"/>
              </a:rPr>
              <a:t> </a:t>
            </a:r>
            <a:r>
              <a:rPr lang="en-US" sz="3000" dirty="0" err="1">
                <a:latin typeface="Arial" pitchFamily="34" charset="0"/>
                <a:cs typeface="Arial" pitchFamily="34" charset="0"/>
              </a:rPr>
              <a:t>cách</a:t>
            </a:r>
            <a:r>
              <a:rPr lang="en-US" sz="3000" dirty="0">
                <a:latin typeface="Arial" pitchFamily="34" charset="0"/>
                <a:cs typeface="Arial" pitchFamily="34" charset="0"/>
              </a:rPr>
              <a:t> </a:t>
            </a:r>
            <a:r>
              <a:rPr lang="en-US" sz="3000" dirty="0" err="1">
                <a:latin typeface="Arial" pitchFamily="34" charset="0"/>
                <a:cs typeface="Arial" pitchFamily="34" charset="0"/>
              </a:rPr>
              <a:t>nói</a:t>
            </a:r>
            <a:r>
              <a:rPr lang="en-US" sz="3000" dirty="0">
                <a:latin typeface="Arial" pitchFamily="34" charset="0"/>
                <a:cs typeface="Arial" pitchFamily="34" charset="0"/>
              </a:rPr>
              <a:t> </a:t>
            </a:r>
            <a:r>
              <a:rPr lang="en-US" sz="3000" dirty="0" err="1">
                <a:latin typeface="Arial" pitchFamily="34" charset="0"/>
                <a:cs typeface="Arial" pitchFamily="34" charset="0"/>
              </a:rPr>
              <a:t>nhẹ</a:t>
            </a:r>
            <a:r>
              <a:rPr lang="en-US" sz="3000" dirty="0">
                <a:latin typeface="Arial" pitchFamily="34" charset="0"/>
                <a:cs typeface="Arial" pitchFamily="34" charset="0"/>
              </a:rPr>
              <a:t> </a:t>
            </a:r>
            <a:r>
              <a:rPr lang="en-US" sz="3000" dirty="0" err="1">
                <a:latin typeface="Arial" pitchFamily="34" charset="0"/>
                <a:cs typeface="Arial" pitchFamily="34" charset="0"/>
              </a:rPr>
              <a:t>nhàng</a:t>
            </a:r>
            <a:r>
              <a:rPr lang="en-US" sz="3000" dirty="0">
                <a:latin typeface="Arial" pitchFamily="34" charset="0"/>
                <a:cs typeface="Arial" pitchFamily="34" charset="0"/>
              </a:rPr>
              <a:t> </a:t>
            </a:r>
            <a:r>
              <a:rPr lang="en-US" sz="3000" dirty="0" err="1">
                <a:latin typeface="Arial" pitchFamily="34" charset="0"/>
                <a:cs typeface="Arial" pitchFamily="34" charset="0"/>
              </a:rPr>
              <a:t>mà</a:t>
            </a:r>
            <a:r>
              <a:rPr lang="en-US" sz="3000" dirty="0">
                <a:latin typeface="Arial" pitchFamily="34" charset="0"/>
                <a:cs typeface="Arial" pitchFamily="34" charset="0"/>
              </a:rPr>
              <a:t> </a:t>
            </a:r>
            <a:r>
              <a:rPr lang="en-US" sz="3000" dirty="0" err="1">
                <a:latin typeface="Arial" pitchFamily="34" charset="0"/>
                <a:cs typeface="Arial" pitchFamily="34" charset="0"/>
              </a:rPr>
              <a:t>thấm</a:t>
            </a:r>
            <a:r>
              <a:rPr lang="en-US" sz="3000" dirty="0">
                <a:latin typeface="Arial" pitchFamily="34" charset="0"/>
                <a:cs typeface="Arial" pitchFamily="34" charset="0"/>
              </a:rPr>
              <a:t> </a:t>
            </a:r>
            <a:r>
              <a:rPr lang="en-US" sz="3000" dirty="0" err="1">
                <a:latin typeface="Arial" pitchFamily="34" charset="0"/>
                <a:cs typeface="Arial" pitchFamily="34" charset="0"/>
              </a:rPr>
              <a:t>thìa</a:t>
            </a:r>
            <a:r>
              <a:rPr lang="en-US" sz="3000" dirty="0">
                <a:latin typeface="Arial" pitchFamily="34" charset="0"/>
                <a:cs typeface="Arial" pitchFamily="34" charset="0"/>
              </a:rPr>
              <a:t> </a:t>
            </a:r>
            <a:r>
              <a:rPr lang="en-US" sz="3000" dirty="0" err="1">
                <a:latin typeface="Arial" pitchFamily="34" charset="0"/>
                <a:cs typeface="Arial" pitchFamily="34" charset="0"/>
              </a:rPr>
              <a:t>về</a:t>
            </a:r>
            <a:r>
              <a:rPr lang="en-US" sz="3000" dirty="0">
                <a:latin typeface="Arial" pitchFamily="34" charset="0"/>
                <a:cs typeface="Arial" pitchFamily="34" charset="0"/>
              </a:rPr>
              <a:t> </a:t>
            </a:r>
            <a:r>
              <a:rPr lang="en-US" sz="3000" dirty="0" err="1">
                <a:latin typeface="Arial" pitchFamily="34" charset="0"/>
                <a:cs typeface="Arial" pitchFamily="34" charset="0"/>
              </a:rPr>
              <a:t>một</a:t>
            </a:r>
            <a:r>
              <a:rPr lang="en-US" sz="3000" dirty="0">
                <a:latin typeface="Arial" pitchFamily="34" charset="0"/>
                <a:cs typeface="Arial" pitchFamily="34" charset="0"/>
              </a:rPr>
              <a:t> </a:t>
            </a:r>
            <a:r>
              <a:rPr lang="en-US" sz="3000" dirty="0" err="1">
                <a:latin typeface="Arial" pitchFamily="34" charset="0"/>
                <a:cs typeface="Arial" pitchFamily="34" charset="0"/>
              </a:rPr>
              <a:t>lời</a:t>
            </a:r>
            <a:r>
              <a:rPr lang="en-US" sz="3000" dirty="0">
                <a:latin typeface="Arial" pitchFamily="34" charset="0"/>
                <a:cs typeface="Arial" pitchFamily="34" charset="0"/>
              </a:rPr>
              <a:t> </a:t>
            </a:r>
            <a:r>
              <a:rPr lang="en-US" sz="3000" dirty="0" err="1">
                <a:latin typeface="Arial" pitchFamily="34" charset="0"/>
                <a:cs typeface="Arial" pitchFamily="34" charset="0"/>
              </a:rPr>
              <a:t>khuyên</a:t>
            </a:r>
            <a:r>
              <a:rPr lang="en-US" sz="3000" dirty="0">
                <a:latin typeface="Arial" pitchFamily="34" charset="0"/>
                <a:cs typeface="Arial" pitchFamily="34" charset="0"/>
              </a:rPr>
              <a:t> </a:t>
            </a:r>
            <a:r>
              <a:rPr lang="en-US" sz="3000" dirty="0" err="1">
                <a:latin typeface="Arial" pitchFamily="34" charset="0"/>
                <a:cs typeface="Arial" pitchFamily="34" charset="0"/>
              </a:rPr>
              <a:t>nhà</a:t>
            </a:r>
            <a:r>
              <a:rPr lang="en-US" sz="3000" dirty="0">
                <a:latin typeface="Arial" pitchFamily="34" charset="0"/>
                <a:cs typeface="Arial" pitchFamily="34" charset="0"/>
              </a:rPr>
              <a:t> </a:t>
            </a:r>
            <a:r>
              <a:rPr lang="en-US" sz="3000" dirty="0" err="1">
                <a:latin typeface="Arial" pitchFamily="34" charset="0"/>
                <a:cs typeface="Arial" pitchFamily="34" charset="0"/>
              </a:rPr>
              <a:t>nông</a:t>
            </a:r>
            <a:r>
              <a:rPr lang="en-US" sz="3000" dirty="0">
                <a:latin typeface="Arial" pitchFamily="34" charset="0"/>
                <a:cs typeface="Arial" pitchFamily="34" charset="0"/>
              </a:rPr>
              <a:t>, </a:t>
            </a:r>
            <a:r>
              <a:rPr lang="en-US" sz="3000" dirty="0" err="1">
                <a:latin typeface="Arial" pitchFamily="34" charset="0"/>
                <a:cs typeface="Arial" pitchFamily="34" charset="0"/>
              </a:rPr>
              <a:t>cũng</a:t>
            </a:r>
            <a:r>
              <a:rPr lang="en-US" sz="3000" dirty="0">
                <a:latin typeface="Arial" pitchFamily="34" charset="0"/>
                <a:cs typeface="Arial" pitchFamily="34" charset="0"/>
              </a:rPr>
              <a:t> </a:t>
            </a:r>
            <a:r>
              <a:rPr lang="en-US" sz="3000" dirty="0" err="1">
                <a:latin typeface="Arial" pitchFamily="34" charset="0"/>
                <a:cs typeface="Arial" pitchFamily="34" charset="0"/>
              </a:rPr>
              <a:t>như</a:t>
            </a:r>
            <a:r>
              <a:rPr lang="en-US" sz="3000" dirty="0">
                <a:latin typeface="Arial" pitchFamily="34" charset="0"/>
                <a:cs typeface="Arial" pitchFamily="34" charset="0"/>
              </a:rPr>
              <a:t> </a:t>
            </a:r>
            <a:r>
              <a:rPr lang="en-US" sz="3000" dirty="0" err="1">
                <a:latin typeface="Arial" pitchFamily="34" charset="0"/>
                <a:cs typeface="Arial" pitchFamily="34" charset="0"/>
              </a:rPr>
              <a:t>mọi</a:t>
            </a:r>
            <a:r>
              <a:rPr lang="en-US" sz="3000" dirty="0">
                <a:latin typeface="Arial" pitchFamily="34" charset="0"/>
                <a:cs typeface="Arial" pitchFamily="34" charset="0"/>
              </a:rPr>
              <a:t> </a:t>
            </a:r>
            <a:r>
              <a:rPr lang="en-US" sz="3000" dirty="0" err="1">
                <a:latin typeface="Arial" pitchFamily="34" charset="0"/>
                <a:cs typeface="Arial" pitchFamily="34" charset="0"/>
              </a:rPr>
              <a:t>người</a:t>
            </a:r>
            <a:r>
              <a:rPr lang="en-US" sz="3000" dirty="0">
                <a:latin typeface="Arial" pitchFamily="34" charset="0"/>
                <a:cs typeface="Arial" pitchFamily="34" charset="0"/>
              </a:rPr>
              <a:t> </a:t>
            </a:r>
            <a:r>
              <a:rPr lang="en-US" sz="3000" dirty="0" err="1">
                <a:latin typeface="Arial" pitchFamily="34" charset="0"/>
                <a:cs typeface="Arial" pitchFamily="34" charset="0"/>
              </a:rPr>
              <a:t>phải</a:t>
            </a:r>
            <a:r>
              <a:rPr lang="en-US" sz="3000" dirty="0">
                <a:latin typeface="Arial" pitchFamily="34" charset="0"/>
                <a:cs typeface="Arial" pitchFamily="34" charset="0"/>
              </a:rPr>
              <a:t> </a:t>
            </a:r>
            <a:r>
              <a:rPr lang="en-US" sz="3000" dirty="0" err="1">
                <a:latin typeface="Arial" pitchFamily="34" charset="0"/>
                <a:cs typeface="Arial" pitchFamily="34" charset="0"/>
              </a:rPr>
              <a:t>biết</a:t>
            </a:r>
            <a:r>
              <a:rPr lang="en-US" sz="3000" dirty="0">
                <a:latin typeface="Arial" pitchFamily="34" charset="0"/>
                <a:cs typeface="Arial" pitchFamily="34" charset="0"/>
              </a:rPr>
              <a:t> </a:t>
            </a:r>
            <a:r>
              <a:rPr lang="en-US" sz="3000" dirty="0" err="1">
                <a:latin typeface="Arial" pitchFamily="34" charset="0"/>
                <a:cs typeface="Arial" pitchFamily="34" charset="0"/>
              </a:rPr>
              <a:t>quý</a:t>
            </a:r>
            <a:r>
              <a:rPr lang="en-US" sz="3000" dirty="0">
                <a:latin typeface="Arial" pitchFamily="34" charset="0"/>
                <a:cs typeface="Arial" pitchFamily="34" charset="0"/>
              </a:rPr>
              <a:t> </a:t>
            </a:r>
            <a:r>
              <a:rPr lang="en-US" sz="3000" dirty="0" err="1">
                <a:latin typeface="Arial" pitchFamily="34" charset="0"/>
                <a:cs typeface="Arial" pitchFamily="34" charset="0"/>
              </a:rPr>
              <a:t>trọng</a:t>
            </a:r>
            <a:r>
              <a:rPr lang="en-US" sz="3000" dirty="0">
                <a:latin typeface="Arial" pitchFamily="34" charset="0"/>
                <a:cs typeface="Arial" pitchFamily="34" charset="0"/>
              </a:rPr>
              <a:t> </a:t>
            </a:r>
            <a:r>
              <a:rPr lang="en-US" sz="3000" dirty="0" err="1">
                <a:latin typeface="Arial" pitchFamily="34" charset="0"/>
                <a:cs typeface="Arial" pitchFamily="34" charset="0"/>
              </a:rPr>
              <a:t>ngô</a:t>
            </a:r>
            <a:r>
              <a:rPr lang="en-US" sz="3000" dirty="0">
                <a:latin typeface="Arial" pitchFamily="34" charset="0"/>
                <a:cs typeface="Arial" pitchFamily="34" charset="0"/>
              </a:rPr>
              <a:t> </a:t>
            </a:r>
            <a:r>
              <a:rPr lang="en-US" sz="3000" dirty="0" err="1">
                <a:latin typeface="Arial" pitchFamily="34" charset="0"/>
                <a:cs typeface="Arial" pitchFamily="34" charset="0"/>
              </a:rPr>
              <a:t>khoai</a:t>
            </a:r>
            <a:r>
              <a:rPr lang="en-US" sz="3000" dirty="0">
                <a:latin typeface="Arial" pitchFamily="34" charset="0"/>
                <a:cs typeface="Arial" pitchFamily="34" charset="0"/>
              </a:rPr>
              <a:t>, </a:t>
            </a:r>
            <a:r>
              <a:rPr lang="en-US" sz="3000" dirty="0" err="1">
                <a:latin typeface="Arial" pitchFamily="34" charset="0"/>
                <a:cs typeface="Arial" pitchFamily="34" charset="0"/>
              </a:rPr>
              <a:t>không</a:t>
            </a:r>
            <a:r>
              <a:rPr lang="en-US" sz="3000" dirty="0">
                <a:latin typeface="Arial" pitchFamily="34" charset="0"/>
                <a:cs typeface="Arial" pitchFamily="34" charset="0"/>
              </a:rPr>
              <a:t> </a:t>
            </a:r>
            <a:r>
              <a:rPr lang="en-US" sz="3000" dirty="0" err="1">
                <a:latin typeface="Arial" pitchFamily="34" charset="0"/>
                <a:cs typeface="Arial" pitchFamily="34" charset="0"/>
              </a:rPr>
              <a:t>được</a:t>
            </a:r>
            <a:r>
              <a:rPr lang="en-US" sz="3000" dirty="0">
                <a:latin typeface="Arial" pitchFamily="34" charset="0"/>
                <a:cs typeface="Arial" pitchFamily="34" charset="0"/>
              </a:rPr>
              <a:t> </a:t>
            </a:r>
            <a:r>
              <a:rPr lang="en-US" sz="3000" dirty="0" err="1">
                <a:latin typeface="Arial" pitchFamily="34" charset="0"/>
                <a:cs typeface="Arial" pitchFamily="34" charset="0"/>
              </a:rPr>
              <a:t>coi</a:t>
            </a:r>
            <a:r>
              <a:rPr lang="en-US" sz="3000" dirty="0">
                <a:latin typeface="Arial" pitchFamily="34" charset="0"/>
                <a:cs typeface="Arial" pitchFamily="34" charset="0"/>
              </a:rPr>
              <a:t> </a:t>
            </a:r>
            <a:r>
              <a:rPr lang="en-US" sz="3000" dirty="0" err="1">
                <a:latin typeface="Arial" pitchFamily="34" charset="0"/>
                <a:cs typeface="Arial" pitchFamily="34" charset="0"/>
              </a:rPr>
              <a:t>thường</a:t>
            </a:r>
            <a:r>
              <a:rPr lang="en-US" sz="3000" dirty="0">
                <a:latin typeface="Arial" pitchFamily="34" charset="0"/>
                <a:cs typeface="Arial" pitchFamily="34" charset="0"/>
              </a:rPr>
              <a:t> </a:t>
            </a:r>
            <a:r>
              <a:rPr lang="en-US" sz="3000" dirty="0" err="1">
                <a:latin typeface="Arial" pitchFamily="34" charset="0"/>
                <a:cs typeface="Arial" pitchFamily="34" charset="0"/>
              </a:rPr>
              <a:t>hoặc</a:t>
            </a:r>
            <a:r>
              <a:rPr lang="en-US" sz="3000" dirty="0">
                <a:latin typeface="Arial" pitchFamily="34" charset="0"/>
                <a:cs typeface="Arial" pitchFamily="34" charset="0"/>
              </a:rPr>
              <a:t> </a:t>
            </a:r>
            <a:r>
              <a:rPr lang="en-US" sz="3000" dirty="0" err="1">
                <a:latin typeface="Arial" pitchFamily="34" charset="0"/>
                <a:cs typeface="Arial" pitchFamily="34" charset="0"/>
              </a:rPr>
              <a:t>hoang</a:t>
            </a:r>
            <a:r>
              <a:rPr lang="en-US" sz="3000" dirty="0">
                <a:latin typeface="Arial" pitchFamily="34" charset="0"/>
                <a:cs typeface="Arial" pitchFamily="34" charset="0"/>
              </a:rPr>
              <a:t> </a:t>
            </a:r>
            <a:r>
              <a:rPr lang="en-US" sz="3000" dirty="0" err="1">
                <a:latin typeface="Arial" pitchFamily="34" charset="0"/>
                <a:cs typeface="Arial" pitchFamily="34" charset="0"/>
              </a:rPr>
              <a:t>phí</a:t>
            </a:r>
            <a:r>
              <a:rPr lang="en-US" sz="3000" dirty="0">
                <a:latin typeface="Arial" pitchFamily="34" charset="0"/>
                <a:cs typeface="Arial" pitchFamily="34" charset="0"/>
              </a:rPr>
              <a:t> </a:t>
            </a:r>
            <a:r>
              <a:rPr lang="en-US" sz="3000" dirty="0" err="1">
                <a:latin typeface="Arial" pitchFamily="34" charset="0"/>
                <a:cs typeface="Arial" pitchFamily="34" charset="0"/>
              </a:rPr>
              <a:t>ngô</a:t>
            </a:r>
            <a:r>
              <a:rPr lang="en-US" sz="3000" dirty="0">
                <a:latin typeface="Arial" pitchFamily="34" charset="0"/>
                <a:cs typeface="Arial" pitchFamily="34" charset="0"/>
              </a:rPr>
              <a:t> </a:t>
            </a:r>
            <a:r>
              <a:rPr lang="en-US" sz="3000" dirty="0" err="1">
                <a:latin typeface="Arial" pitchFamily="34" charset="0"/>
                <a:cs typeface="Arial" pitchFamily="34" charset="0"/>
              </a:rPr>
              <a:t>khoai</a:t>
            </a:r>
            <a:r>
              <a:rPr lang="en-US" sz="3000" dirty="0">
                <a:latin typeface="Arial" pitchFamily="34" charset="0"/>
                <a:cs typeface="Arial" pitchFamily="34" charset="0"/>
              </a:rPr>
              <a:t>, </a:t>
            </a:r>
            <a:r>
              <a:rPr lang="en-US" sz="3000" dirty="0" err="1">
                <a:latin typeface="Arial" pitchFamily="34" charset="0"/>
                <a:cs typeface="Arial" pitchFamily="34" charset="0"/>
              </a:rPr>
              <a:t>lương</a:t>
            </a:r>
            <a:r>
              <a:rPr lang="en-US" sz="3000" dirty="0">
                <a:latin typeface="Arial" pitchFamily="34" charset="0"/>
                <a:cs typeface="Arial" pitchFamily="34" charset="0"/>
              </a:rPr>
              <a:t> </a:t>
            </a:r>
            <a:r>
              <a:rPr lang="en-US" sz="3000" dirty="0" err="1">
                <a:latin typeface="Arial" pitchFamily="34" charset="0"/>
                <a:cs typeface="Arial" pitchFamily="34" charset="0"/>
              </a:rPr>
              <a:t>thực</a:t>
            </a:r>
            <a:r>
              <a:rPr lang="en-US" sz="3000" dirty="0">
                <a:latin typeface="Arial" pitchFamily="34" charset="0"/>
                <a:cs typeface="Arial" pitchFamily="34" charset="0"/>
              </a:rPr>
              <a:t>.</a:t>
            </a:r>
            <a:endParaRPr lang="vi-VN" sz="3000" dirty="0">
              <a:latin typeface="Arial" pitchFamily="34" charset="0"/>
              <a:cs typeface="Arial" pitchFamily="34" charset="0"/>
            </a:endParaRPr>
          </a:p>
        </p:txBody>
      </p:sp>
      <p:sp>
        <p:nvSpPr>
          <p:cNvPr id="9" name="Rectangle 13"/>
          <p:cNvSpPr>
            <a:spLocks noChangeArrowheads="1"/>
          </p:cNvSpPr>
          <p:nvPr/>
        </p:nvSpPr>
        <p:spPr bwMode="auto">
          <a:xfrm>
            <a:off x="152400" y="15240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16478785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1022"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095213"/>
            <a:ext cx="292360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200" b="1" dirty="0">
                <a:solidFill>
                  <a:srgbClr val="0000FF"/>
                </a:solidFill>
                <a:latin typeface="Arial" pitchFamily="34" charset="0"/>
                <a:ea typeface="Helvetica Neue"/>
                <a:cs typeface="Arial" pitchFamily="34" charset="0"/>
              </a:rPr>
              <a:t>CÁC EM QUAN SÁT HÌNH ẢNH VÀ TRẢ LỜI CÂU HỎI</a:t>
            </a:r>
            <a:endParaRPr lang="en-SG" altLang="en-US" sz="32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4"/>
          <a:stretch>
            <a:fillRect/>
          </a:stretch>
        </p:blipFill>
        <p:spPr>
          <a:xfrm>
            <a:off x="6595463" y="476382"/>
            <a:ext cx="4519478" cy="5182805"/>
          </a:xfrm>
          <a:prstGeom prst="rect">
            <a:avLst/>
          </a:prstGeom>
        </p:spPr>
      </p:pic>
      <p:pic>
        <p:nvPicPr>
          <p:cNvPr id="19" name="Shape 1"/>
          <p:cNvPicPr/>
          <p:nvPr/>
        </p:nvPicPr>
        <p:blipFill>
          <a:blip r:embed="rId5"/>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11219538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0" y="150668"/>
            <a:ext cx="12192000" cy="646331"/>
          </a:xfrm>
          <a:prstGeom prst="rect">
            <a:avLst/>
          </a:prstGeom>
        </p:spPr>
        <p:txBody>
          <a:bodyPr wrap="square">
            <a:spAutoFit/>
          </a:bodyPr>
          <a:lstStyle/>
          <a:p>
            <a:pPr algn="ctr"/>
            <a:r>
              <a:rPr lang="en-US" sz="3600" b="1" dirty="0" err="1">
                <a:solidFill>
                  <a:srgbClr val="FFFF00"/>
                </a:solidFill>
                <a:latin typeface="Times New Roman" panose="02020603050405020304" pitchFamily="18" charset="0"/>
                <a:cs typeface="Times New Roman" panose="02020603050405020304" pitchFamily="18" charset="0"/>
              </a:rPr>
              <a:t>Cuộc</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sống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quanh</a:t>
            </a:r>
            <a:r>
              <a:rPr lang="en-US" sz="3600" b="1" dirty="0">
                <a:solidFill>
                  <a:srgbClr val="FFFF00"/>
                </a:solidFill>
                <a:latin typeface="Times New Roman" panose="02020603050405020304" pitchFamily="18" charset="0"/>
                <a:cs typeface="Times New Roman" panose="02020603050405020304" pitchFamily="18" charset="0"/>
              </a:rPr>
              <a:t> ta</a:t>
            </a:r>
            <a:endParaRPr lang="vi-VN"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2" descr="Chạnh lòng khi nghĩ về người nông dân Việt Nam - VietNam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 y="1295400"/>
            <a:ext cx="9662160" cy="4754880"/>
          </a:xfrm>
          <a:prstGeom prst="rect">
            <a:avLst/>
          </a:prstGeom>
          <a:noFill/>
          <a:extLst>
            <a:ext uri="{909E8E84-426E-40DD-AFC4-6F175D3DCCD1}">
              <a14:hiddenFill xmlns:a14="http://schemas.microsoft.com/office/drawing/2010/main">
                <a:solidFill>
                  <a:srgbClr val="FFFFFF"/>
                </a:solidFill>
              </a14:hiddenFill>
            </a:ext>
          </a:extLst>
        </p:spPr>
      </p:pic>
      <p:pic>
        <p:nvPicPr>
          <p:cNvPr id="7" name="Shape 1"/>
          <p:cNvPicPr/>
          <p:nvPr/>
        </p:nvPicPr>
        <p:blipFill>
          <a:blip r:embed="rId3"/>
          <a:stretch/>
        </p:blipFill>
        <p:spPr>
          <a:xfrm>
            <a:off x="10736580" y="473833"/>
            <a:ext cx="1272540" cy="1043940"/>
          </a:xfrm>
          <a:prstGeom prst="rect">
            <a:avLst/>
          </a:prstGeom>
        </p:spPr>
      </p:pic>
    </p:spTree>
    <p:extLst>
      <p:ext uri="{BB962C8B-B14F-4D97-AF65-F5344CB8AC3E}">
        <p14:creationId xmlns:p14="http://schemas.microsoft.com/office/powerpoint/2010/main" val="3641797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descr="E:\khach\tuan anh\tuan anh\tran tuan anh\biet on\images612281A017a029_d4c8e.gif"/>
          <p:cNvPicPr>
            <a:picLocks noChangeAspect="1" noChangeArrowheads="1"/>
          </p:cNvPicPr>
          <p:nvPr/>
        </p:nvPicPr>
        <p:blipFill rotWithShape="1">
          <a:blip r:embed="rId2">
            <a:extLst>
              <a:ext uri="{28A0092B-C50C-407E-A947-70E740481C1C}">
                <a14:useLocalDpi xmlns:a14="http://schemas.microsoft.com/office/drawing/2010/main" val="0"/>
              </a:ext>
            </a:extLst>
          </a:blip>
          <a:srcRect l="1604"/>
          <a:stretch/>
        </p:blipFill>
        <p:spPr bwMode="auto">
          <a:xfrm>
            <a:off x="7794520" y="3506112"/>
            <a:ext cx="4397480" cy="3351887"/>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a:solidFill>
            <a:srgbClr val="00B0F0"/>
          </a:solidFill>
        </p:spPr>
      </p:pic>
      <p:pic>
        <p:nvPicPr>
          <p:cNvPr id="12" name="Picture 2" descr="G:\tư lieu GDCD\tư lieu gdcd\lao đong, stao\13.01.23-QN-Anh-4.gif"/>
          <p:cNvPicPr>
            <a:picLocks noChangeAspect="1" noChangeArrowheads="1"/>
          </p:cNvPicPr>
          <p:nvPr/>
        </p:nvPicPr>
        <p:blipFill rotWithShape="1">
          <a:blip r:embed="rId3">
            <a:extLst>
              <a:ext uri="{28A0092B-C50C-407E-A947-70E740481C1C}">
                <a14:useLocalDpi xmlns:a14="http://schemas.microsoft.com/office/drawing/2010/main" val="0"/>
              </a:ext>
            </a:extLst>
          </a:blip>
          <a:srcRect t="37" r="-2" b="-2"/>
          <a:stretch/>
        </p:blipFill>
        <p:spPr bwMode="auto">
          <a:xfrm>
            <a:off x="20" y="870491"/>
            <a:ext cx="7993605" cy="5992994"/>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G:\tư lieu GDCD\tư lieu gdcd\lao đong, stao\13.01.23-QN-Anh-11.gif"/>
          <p:cNvPicPr>
            <a:picLocks noChangeAspect="1" noChangeArrowheads="1"/>
          </p:cNvPicPr>
          <p:nvPr/>
        </p:nvPicPr>
        <p:blipFill rotWithShape="1">
          <a:blip r:embed="rId4">
            <a:extLst>
              <a:ext uri="{28A0092B-C50C-407E-A947-70E740481C1C}">
                <a14:useLocalDpi xmlns:a14="http://schemas.microsoft.com/office/drawing/2010/main" val="0"/>
              </a:ext>
            </a:extLst>
          </a:blip>
          <a:srcRect t="25929" r="3" b="3"/>
          <a:stretch/>
        </p:blipFill>
        <p:spPr bwMode="auto">
          <a:xfrm>
            <a:off x="6268065" y="838464"/>
            <a:ext cx="5923935" cy="2667648"/>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150668"/>
            <a:ext cx="12192000" cy="646331"/>
          </a:xfrm>
          <a:prstGeom prst="rect">
            <a:avLst/>
          </a:prstGeom>
        </p:spPr>
        <p:txBody>
          <a:bodyPr wrap="square">
            <a:spAutoFit/>
          </a:bodyPr>
          <a:lstStyle/>
          <a:p>
            <a:pPr algn="ctr"/>
            <a:r>
              <a:rPr lang="en-US" sz="3600" b="1" dirty="0" err="1">
                <a:solidFill>
                  <a:srgbClr val="FFFF00"/>
                </a:solidFill>
                <a:latin typeface="Times New Roman" panose="02020603050405020304" pitchFamily="18" charset="0"/>
                <a:cs typeface="Times New Roman" panose="02020603050405020304" pitchFamily="18" charset="0"/>
              </a:rPr>
              <a:t>Cuộc</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sống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quanh</a:t>
            </a:r>
            <a:r>
              <a:rPr lang="en-US" sz="3600" b="1" dirty="0">
                <a:solidFill>
                  <a:srgbClr val="FFFF00"/>
                </a:solidFill>
                <a:latin typeface="Times New Roman" panose="02020603050405020304" pitchFamily="18" charset="0"/>
                <a:cs typeface="Times New Roman" panose="02020603050405020304" pitchFamily="18" charset="0"/>
              </a:rPr>
              <a:t> ta</a:t>
            </a:r>
            <a:endParaRPr lang="vi-VN" sz="3600" b="1" dirty="0">
              <a:solidFill>
                <a:srgbClr val="FFFF00"/>
              </a:solidFill>
              <a:latin typeface="Times New Roman" panose="02020603050405020304" pitchFamily="18" charset="0"/>
              <a:cs typeface="Times New Roman" panose="02020603050405020304" pitchFamily="18" charset="0"/>
            </a:endParaRPr>
          </a:p>
        </p:txBody>
      </p:sp>
      <p:pic>
        <p:nvPicPr>
          <p:cNvPr id="6" name="Shape 1"/>
          <p:cNvPicPr/>
          <p:nvPr/>
        </p:nvPicPr>
        <p:blipFill>
          <a:blip r:embed="rId5"/>
          <a:stretch/>
        </p:blipFill>
        <p:spPr>
          <a:xfrm>
            <a:off x="10722033" y="412172"/>
            <a:ext cx="1272540" cy="1043940"/>
          </a:xfrm>
          <a:prstGeom prst="rect">
            <a:avLst/>
          </a:prstGeom>
        </p:spPr>
      </p:pic>
    </p:spTree>
    <p:extLst>
      <p:ext uri="{BB962C8B-B14F-4D97-AF65-F5344CB8AC3E}">
        <p14:creationId xmlns:p14="http://schemas.microsoft.com/office/powerpoint/2010/main" val="28355204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G:\tư lieu GDCD\tư lieu gdcd\lao đong, stao\13.01.23-QN-Anh-3.gif"/>
          <p:cNvPicPr>
            <a:picLocks noChangeAspect="1" noChangeArrowheads="1"/>
          </p:cNvPicPr>
          <p:nvPr/>
        </p:nvPicPr>
        <p:blipFill rotWithShape="1">
          <a:blip r:embed="rId2">
            <a:extLst>
              <a:ext uri="{28A0092B-C50C-407E-A947-70E740481C1C}">
                <a14:useLocalDpi xmlns:a14="http://schemas.microsoft.com/office/drawing/2010/main" val="0"/>
              </a:ext>
            </a:extLst>
          </a:blip>
          <a:srcRect t="23449" r="-1" b="15495"/>
          <a:stretch/>
        </p:blipFill>
        <p:spPr bwMode="auto">
          <a:xfrm>
            <a:off x="4421828" y="885139"/>
            <a:ext cx="6744287" cy="2931864"/>
          </a:xfrm>
          <a:custGeom>
            <a:avLst/>
            <a:gdLst>
              <a:gd name="connsiteX0" fmla="*/ 1549963 w 7698564"/>
              <a:gd name="connsiteY0" fmla="*/ 0 h 3346705"/>
              <a:gd name="connsiteX1" fmla="*/ 1555540 w 7698564"/>
              <a:gd name="connsiteY1" fmla="*/ 0 h 3346705"/>
              <a:gd name="connsiteX2" fmla="*/ 2621768 w 7698564"/>
              <a:gd name="connsiteY2" fmla="*/ 0 h 3346705"/>
              <a:gd name="connsiteX3" fmla="*/ 6451640 w 7698564"/>
              <a:gd name="connsiteY3" fmla="*/ 0 h 3346705"/>
              <a:gd name="connsiteX4" fmla="*/ 6451640 w 7698564"/>
              <a:gd name="connsiteY4" fmla="*/ 479 h 3346705"/>
              <a:gd name="connsiteX5" fmla="*/ 7698564 w 7698564"/>
              <a:gd name="connsiteY5" fmla="*/ 479 h 3346705"/>
              <a:gd name="connsiteX6" fmla="*/ 7698564 w 7698564"/>
              <a:gd name="connsiteY6" fmla="*/ 3346705 h 3346705"/>
              <a:gd name="connsiteX7" fmla="*/ 0 w 7698564"/>
              <a:gd name="connsiteY7"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G:\tư lieu GDCD\tư lieu gdcd\lao đong, stao\13.01.23-QN-Anh-5.gif"/>
          <p:cNvPicPr>
            <a:picLocks noChangeAspect="1" noChangeArrowheads="1"/>
          </p:cNvPicPr>
          <p:nvPr/>
        </p:nvPicPr>
        <p:blipFill rotWithShape="1">
          <a:blip r:embed="rId3">
            <a:extLst>
              <a:ext uri="{28A0092B-C50C-407E-A947-70E740481C1C}">
                <a14:useLocalDpi xmlns:a14="http://schemas.microsoft.com/office/drawing/2010/main" val="0"/>
              </a:ext>
            </a:extLst>
          </a:blip>
          <a:srcRect t="12198" b="44968"/>
          <a:stretch/>
        </p:blipFill>
        <p:spPr bwMode="auto">
          <a:xfrm>
            <a:off x="164297" y="884903"/>
            <a:ext cx="5133428" cy="2931855"/>
          </a:xfrm>
          <a:custGeom>
            <a:avLst/>
            <a:gdLst>
              <a:gd name="connsiteX0" fmla="*/ 0 w 5859797"/>
              <a:gd name="connsiteY0" fmla="*/ 0 h 3346705"/>
              <a:gd name="connsiteX1" fmla="*/ 5859797 w 5859797"/>
              <a:gd name="connsiteY1" fmla="*/ 0 h 3346705"/>
              <a:gd name="connsiteX2" fmla="*/ 4309834 w 5859797"/>
              <a:gd name="connsiteY2" fmla="*/ 3346705 h 3346705"/>
              <a:gd name="connsiteX3" fmla="*/ 4304257 w 5859797"/>
              <a:gd name="connsiteY3" fmla="*/ 3346705 h 3346705"/>
              <a:gd name="connsiteX4" fmla="*/ 3238029 w 5859797"/>
              <a:gd name="connsiteY4" fmla="*/ 3346705 h 3346705"/>
              <a:gd name="connsiteX5" fmla="*/ 0 w 5859797"/>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G:\tư lieu GDCD\tư lieu gdcd\lao đong, stao\13.01.23-QN-Anh-6.gif"/>
          <p:cNvPicPr>
            <a:picLocks noChangeAspect="1" noChangeArrowheads="1"/>
          </p:cNvPicPr>
          <p:nvPr/>
        </p:nvPicPr>
        <p:blipFill rotWithShape="1">
          <a:blip r:embed="rId4">
            <a:extLst>
              <a:ext uri="{28A0092B-C50C-407E-A947-70E740481C1C}">
                <a14:useLocalDpi xmlns:a14="http://schemas.microsoft.com/office/drawing/2010/main" val="0"/>
              </a:ext>
            </a:extLst>
          </a:blip>
          <a:srcRect t="6326" r="2" b="17291"/>
          <a:stretch/>
        </p:blipFill>
        <p:spPr bwMode="auto">
          <a:xfrm>
            <a:off x="6946489" y="3844405"/>
            <a:ext cx="5260445" cy="3013595"/>
          </a:xfrm>
          <a:custGeom>
            <a:avLst/>
            <a:gdLst>
              <a:gd name="connsiteX0" fmla="*/ 1549963 w 5841911"/>
              <a:gd name="connsiteY0" fmla="*/ 0 h 3346705"/>
              <a:gd name="connsiteX1" fmla="*/ 1555540 w 5841911"/>
              <a:gd name="connsiteY1" fmla="*/ 0 h 3346705"/>
              <a:gd name="connsiteX2" fmla="*/ 2621768 w 5841911"/>
              <a:gd name="connsiteY2" fmla="*/ 0 h 3346705"/>
              <a:gd name="connsiteX3" fmla="*/ 5841911 w 5841911"/>
              <a:gd name="connsiteY3" fmla="*/ 0 h 3346705"/>
              <a:gd name="connsiteX4" fmla="*/ 5841911 w 5841911"/>
              <a:gd name="connsiteY4" fmla="*/ 3346705 h 3346705"/>
              <a:gd name="connsiteX5" fmla="*/ 0 w 584191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G:\tư lieu GDCD\tư lieu gdcd\lao đong, stao\13.01.23-QN-Anh-17.gif"/>
          <p:cNvPicPr>
            <a:picLocks noChangeAspect="1" noChangeArrowheads="1"/>
          </p:cNvPicPr>
          <p:nvPr/>
        </p:nvPicPr>
        <p:blipFill rotWithShape="1">
          <a:blip r:embed="rId5">
            <a:extLst>
              <a:ext uri="{28A0092B-C50C-407E-A947-70E740481C1C}">
                <a14:useLocalDpi xmlns:a14="http://schemas.microsoft.com/office/drawing/2010/main" val="0"/>
              </a:ext>
            </a:extLst>
          </a:blip>
          <a:srcRect r="-1" b="42037"/>
          <a:stretch/>
        </p:blipFill>
        <p:spPr bwMode="auto">
          <a:xfrm>
            <a:off x="164297" y="3842159"/>
            <a:ext cx="6605213" cy="3015842"/>
          </a:xfrm>
          <a:custGeom>
            <a:avLst/>
            <a:gdLst>
              <a:gd name="connsiteX0" fmla="*/ 0 w 7698564"/>
              <a:gd name="connsiteY0" fmla="*/ 0 h 3346705"/>
              <a:gd name="connsiteX1" fmla="*/ 7698564 w 7698564"/>
              <a:gd name="connsiteY1" fmla="*/ 0 h 3346705"/>
              <a:gd name="connsiteX2" fmla="*/ 6148601 w 7698564"/>
              <a:gd name="connsiteY2" fmla="*/ 3346705 h 3346705"/>
              <a:gd name="connsiteX3" fmla="*/ 6143024 w 7698564"/>
              <a:gd name="connsiteY3" fmla="*/ 3346705 h 3346705"/>
              <a:gd name="connsiteX4" fmla="*/ 5076796 w 7698564"/>
              <a:gd name="connsiteY4" fmla="*/ 3346705 h 3346705"/>
              <a:gd name="connsiteX5" fmla="*/ 1246924 w 7698564"/>
              <a:gd name="connsiteY5" fmla="*/ 3346705 h 3346705"/>
              <a:gd name="connsiteX6" fmla="*/ 1246924 w 7698564"/>
              <a:gd name="connsiteY6" fmla="*/ 3346226 h 3346705"/>
              <a:gd name="connsiteX7" fmla="*/ 0 w 7698564"/>
              <a:gd name="connsiteY7" fmla="*/ 3346226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50668"/>
            <a:ext cx="12192000" cy="646331"/>
          </a:xfrm>
          <a:prstGeom prst="rect">
            <a:avLst/>
          </a:prstGeom>
        </p:spPr>
        <p:txBody>
          <a:bodyPr wrap="square">
            <a:spAutoFit/>
          </a:bodyPr>
          <a:lstStyle/>
          <a:p>
            <a:pPr algn="ctr"/>
            <a:r>
              <a:rPr lang="en-US" sz="3600" b="1" dirty="0" err="1">
                <a:solidFill>
                  <a:srgbClr val="FFFF00"/>
                </a:solidFill>
                <a:latin typeface="Times New Roman" panose="02020603050405020304" pitchFamily="18" charset="0"/>
                <a:cs typeface="Times New Roman" panose="02020603050405020304" pitchFamily="18" charset="0"/>
              </a:rPr>
              <a:t>Cuộc</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sống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quanh</a:t>
            </a:r>
            <a:r>
              <a:rPr lang="en-US" sz="3600" b="1" dirty="0">
                <a:solidFill>
                  <a:srgbClr val="FFFF00"/>
                </a:solidFill>
                <a:latin typeface="Times New Roman" panose="02020603050405020304" pitchFamily="18" charset="0"/>
                <a:cs typeface="Times New Roman" panose="02020603050405020304" pitchFamily="18" charset="0"/>
              </a:rPr>
              <a:t> ta</a:t>
            </a:r>
            <a:endParaRPr lang="vi-VN" sz="3600" b="1" dirty="0">
              <a:solidFill>
                <a:srgbClr val="FFFF00"/>
              </a:solidFill>
              <a:latin typeface="Times New Roman" panose="02020603050405020304" pitchFamily="18" charset="0"/>
              <a:cs typeface="Times New Roman" panose="02020603050405020304" pitchFamily="18" charset="0"/>
            </a:endParaRPr>
          </a:p>
        </p:txBody>
      </p:sp>
      <p:pic>
        <p:nvPicPr>
          <p:cNvPr id="7" name="Shape 1"/>
          <p:cNvPicPr/>
          <p:nvPr/>
        </p:nvPicPr>
        <p:blipFill>
          <a:blip r:embed="rId6"/>
          <a:stretch/>
        </p:blipFill>
        <p:spPr>
          <a:xfrm>
            <a:off x="10691553" y="362933"/>
            <a:ext cx="1272540" cy="1043940"/>
          </a:xfrm>
          <a:prstGeom prst="rect">
            <a:avLst/>
          </a:prstGeom>
        </p:spPr>
      </p:pic>
    </p:spTree>
    <p:extLst>
      <p:ext uri="{BB962C8B-B14F-4D97-AF65-F5344CB8AC3E}">
        <p14:creationId xmlns:p14="http://schemas.microsoft.com/office/powerpoint/2010/main" val="2607628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a:solidFill>
                  <a:srgbClr val="FF0000"/>
                </a:solidFill>
                <a:latin typeface="Monotype Corsiva" pitchFamily="66" charset="0"/>
              </a:rPr>
              <a:t>BÀI 8: TIẾT  KIỆM</a:t>
            </a:r>
            <a:endParaRPr lang="vi-VN" sz="3400" b="1" dirty="0">
              <a:solidFill>
                <a:srgbClr val="FF0000"/>
              </a:solidFill>
            </a:endParaRPr>
          </a:p>
        </p:txBody>
      </p:sp>
      <p:sp>
        <p:nvSpPr>
          <p:cNvPr id="21" name="文本框 15"/>
          <p:cNvSpPr txBox="1">
            <a:spLocks noChangeArrowheads="1"/>
          </p:cNvSpPr>
          <p:nvPr/>
        </p:nvSpPr>
        <p:spPr bwMode="auto">
          <a:xfrm>
            <a:off x="571501" y="131418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Khởi</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động</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8" name="文本框 15"/>
          <p:cNvSpPr txBox="1">
            <a:spLocks noChangeArrowheads="1"/>
          </p:cNvSpPr>
          <p:nvPr/>
        </p:nvSpPr>
        <p:spPr bwMode="auto">
          <a:xfrm>
            <a:off x="648393" y="2412351"/>
            <a:ext cx="5828608"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    1. </a:t>
            </a:r>
            <a:r>
              <a:rPr lang="en-US" altLang="zh-CN" sz="4000" b="1" dirty="0" err="1">
                <a:solidFill>
                  <a:srgbClr val="0070C0"/>
                </a:solidFill>
                <a:latin typeface="Times New Roman" pitchFamily="18" charset="0"/>
                <a:ea typeface="华康海报体W12"/>
                <a:cs typeface="Times New Roman" pitchFamily="18" charset="0"/>
              </a:rPr>
              <a:t>Thế</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nào</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là</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r>
              <a:rPr lang="en-US" altLang="zh-CN" sz="4000" b="1" dirty="0">
                <a:solidFill>
                  <a:srgbClr val="0070C0"/>
                </a:solidFill>
                <a:latin typeface="Times New Roman" pitchFamily="18" charset="0"/>
                <a:ea typeface="华康海报体W12"/>
                <a:cs typeface="Times New Roman" pitchFamily="18" charset="0"/>
              </a:rPr>
              <a:t>?</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287693" y="282632"/>
            <a:ext cx="1272540" cy="1043940"/>
          </a:xfrm>
          <a:prstGeom prst="rect">
            <a:avLst/>
          </a:prstGeom>
        </p:spPr>
      </p:pic>
      <p:sp>
        <p:nvSpPr>
          <p:cNvPr id="13" name="文本框 15"/>
          <p:cNvSpPr txBox="1">
            <a:spLocks noChangeArrowheads="1"/>
          </p:cNvSpPr>
          <p:nvPr/>
        </p:nvSpPr>
        <p:spPr bwMode="auto">
          <a:xfrm>
            <a:off x="607526" y="1815714"/>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up0j6yo6-copy-2"/>
          <p:cNvPicPr>
            <a:picLocks noChangeAspect="1" noChangeArrowheads="1"/>
          </p:cNvPicPr>
          <p:nvPr/>
        </p:nvPicPr>
        <p:blipFill rotWithShape="1">
          <a:blip r:embed="rId2">
            <a:extLst>
              <a:ext uri="{28A0092B-C50C-407E-A947-70E740481C1C}">
                <a14:useLocalDpi xmlns:a14="http://schemas.microsoft.com/office/drawing/2010/main" val="0"/>
              </a:ext>
            </a:extLst>
          </a:blip>
          <a:srcRect l="3428" r="3335" b="-2"/>
          <a:stretch/>
        </p:blipFill>
        <p:spPr bwMode="auto">
          <a:xfrm>
            <a:off x="20" y="841945"/>
            <a:ext cx="9141723" cy="602154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descr="&amp;Dstrok;óng"/>
          <p:cNvPicPr>
            <a:picLocks noChangeAspect="1" noChangeArrowheads="1"/>
          </p:cNvPicPr>
          <p:nvPr/>
        </p:nvPicPr>
        <p:blipFill rotWithShape="1">
          <a:blip r:embed="rId3">
            <a:extLst>
              <a:ext uri="{28A0092B-C50C-407E-A947-70E740481C1C}">
                <a14:useLocalDpi xmlns:a14="http://schemas.microsoft.com/office/drawing/2010/main" val="0"/>
              </a:ext>
            </a:extLst>
          </a:blip>
          <a:srcRect l="12324" r="17614" b="-1"/>
          <a:stretch/>
        </p:blipFill>
        <p:spPr bwMode="auto">
          <a:xfrm>
            <a:off x="5790354" y="840658"/>
            <a:ext cx="6401646" cy="6012336"/>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150668"/>
            <a:ext cx="12192000" cy="1200329"/>
          </a:xfrm>
          <a:prstGeom prst="rect">
            <a:avLst/>
          </a:prstGeom>
        </p:spPr>
        <p:txBody>
          <a:bodyPr wrap="square">
            <a:spAutoFit/>
          </a:bodyPr>
          <a:lstStyle/>
          <a:p>
            <a:pPr algn="ctr"/>
            <a:r>
              <a:rPr lang="en-US" sz="3600" b="1" dirty="0" err="1">
                <a:solidFill>
                  <a:srgbClr val="FFFF00"/>
                </a:solidFill>
                <a:latin typeface="Times New Roman" panose="02020603050405020304" pitchFamily="18" charset="0"/>
                <a:cs typeface="Times New Roman" panose="02020603050405020304" pitchFamily="18" charset="0"/>
              </a:rPr>
              <a:t>Cuộc</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sống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quanh</a:t>
            </a:r>
            <a:r>
              <a:rPr lang="en-US" sz="3600" b="1" dirty="0">
                <a:solidFill>
                  <a:srgbClr val="FFFF00"/>
                </a:solidFill>
                <a:latin typeface="Times New Roman" panose="02020603050405020304" pitchFamily="18" charset="0"/>
                <a:cs typeface="Times New Roman" panose="02020603050405020304" pitchFamily="18" charset="0"/>
              </a:rPr>
              <a:t> ta</a:t>
            </a:r>
            <a:endParaRPr lang="vi-VN" sz="3600" b="1" dirty="0">
              <a:solidFill>
                <a:srgbClr val="FFFF00"/>
              </a:solidFill>
              <a:latin typeface="Times New Roman" panose="02020603050405020304" pitchFamily="18" charset="0"/>
              <a:cs typeface="Times New Roman" panose="02020603050405020304" pitchFamily="18" charset="0"/>
            </a:endParaRPr>
          </a:p>
          <a:p>
            <a:pPr algn="ctr"/>
            <a:endParaRPr lang="vi-VN" sz="3600" b="1" dirty="0">
              <a:solidFill>
                <a:srgbClr val="FFFF00"/>
              </a:solidFill>
              <a:latin typeface="Times New Roman" panose="02020603050405020304" pitchFamily="18" charset="0"/>
              <a:cs typeface="Times New Roman" panose="02020603050405020304" pitchFamily="18" charset="0"/>
            </a:endParaRPr>
          </a:p>
        </p:txBody>
      </p:sp>
      <p:pic>
        <p:nvPicPr>
          <p:cNvPr id="5" name="Shape 1"/>
          <p:cNvPicPr/>
          <p:nvPr/>
        </p:nvPicPr>
        <p:blipFill>
          <a:blip r:embed="rId4"/>
          <a:stretch/>
        </p:blipFill>
        <p:spPr>
          <a:xfrm>
            <a:off x="10729653" y="427412"/>
            <a:ext cx="1272540" cy="1043940"/>
          </a:xfrm>
          <a:prstGeom prst="rect">
            <a:avLst/>
          </a:prstGeom>
        </p:spPr>
      </p:pic>
    </p:spTree>
    <p:extLst>
      <p:ext uri="{BB962C8B-B14F-4D97-AF65-F5344CB8AC3E}">
        <p14:creationId xmlns:p14="http://schemas.microsoft.com/office/powerpoint/2010/main" val="27054318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04"/>
          <p:cNvPicPr>
            <a:picLocks noChangeAspect="1" noChangeArrowheads="1"/>
          </p:cNvPicPr>
          <p:nvPr/>
        </p:nvPicPr>
        <p:blipFill rotWithShape="1">
          <a:blip r:embed="rId2">
            <a:extLst>
              <a:ext uri="{28A0092B-C50C-407E-A947-70E740481C1C}">
                <a14:useLocalDpi xmlns:a14="http://schemas.microsoft.com/office/drawing/2010/main" val="0"/>
              </a:ext>
            </a:extLst>
          </a:blip>
          <a:srcRect l="1473" r="13618" b="2"/>
          <a:stretch/>
        </p:blipFill>
        <p:spPr bwMode="auto">
          <a:xfrm>
            <a:off x="20" y="827174"/>
            <a:ext cx="9141724" cy="6036311"/>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010"/>
          <p:cNvPicPr>
            <a:picLocks noChangeAspect="1" noChangeArrowheads="1"/>
          </p:cNvPicPr>
          <p:nvPr/>
        </p:nvPicPr>
        <p:blipFill rotWithShape="1">
          <a:blip r:embed="rId3">
            <a:extLst>
              <a:ext uri="{28A0092B-C50C-407E-A947-70E740481C1C}">
                <a14:useLocalDpi xmlns:a14="http://schemas.microsoft.com/office/drawing/2010/main" val="0"/>
              </a:ext>
            </a:extLst>
          </a:blip>
          <a:srcRect l="20498" r="17149" b="2"/>
          <a:stretch/>
        </p:blipFill>
        <p:spPr bwMode="auto">
          <a:xfrm>
            <a:off x="5790353" y="825910"/>
            <a:ext cx="6401647" cy="6027084"/>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150668"/>
            <a:ext cx="12192000" cy="1200329"/>
          </a:xfrm>
          <a:prstGeom prst="rect">
            <a:avLst/>
          </a:prstGeom>
        </p:spPr>
        <p:txBody>
          <a:bodyPr wrap="square">
            <a:spAutoFit/>
          </a:bodyPr>
          <a:lstStyle/>
          <a:p>
            <a:pPr algn="ctr"/>
            <a:r>
              <a:rPr lang="en-US" sz="3600" b="1" dirty="0" err="1">
                <a:solidFill>
                  <a:srgbClr val="FFFF00"/>
                </a:solidFill>
                <a:latin typeface="Times New Roman" panose="02020603050405020304" pitchFamily="18" charset="0"/>
                <a:cs typeface="Times New Roman" panose="02020603050405020304" pitchFamily="18" charset="0"/>
              </a:rPr>
              <a:t>Cuộc</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sống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quanh</a:t>
            </a:r>
            <a:r>
              <a:rPr lang="en-US" sz="3600" b="1" dirty="0">
                <a:solidFill>
                  <a:srgbClr val="FFFF00"/>
                </a:solidFill>
                <a:latin typeface="Times New Roman" panose="02020603050405020304" pitchFamily="18" charset="0"/>
                <a:cs typeface="Times New Roman" panose="02020603050405020304" pitchFamily="18" charset="0"/>
              </a:rPr>
              <a:t> ta</a:t>
            </a:r>
            <a:endParaRPr lang="vi-VN" sz="3600" b="1" dirty="0">
              <a:solidFill>
                <a:srgbClr val="FFFF00"/>
              </a:solidFill>
              <a:latin typeface="Times New Roman" panose="02020603050405020304" pitchFamily="18" charset="0"/>
              <a:cs typeface="Times New Roman" panose="02020603050405020304" pitchFamily="18" charset="0"/>
            </a:endParaRPr>
          </a:p>
          <a:p>
            <a:pPr algn="ctr"/>
            <a:endParaRPr lang="vi-VN" sz="3600" b="1" dirty="0">
              <a:solidFill>
                <a:srgbClr val="FFFF00"/>
              </a:solidFill>
              <a:latin typeface="Times New Roman" panose="02020603050405020304" pitchFamily="18" charset="0"/>
              <a:cs typeface="Times New Roman" panose="02020603050405020304" pitchFamily="18" charset="0"/>
            </a:endParaRPr>
          </a:p>
        </p:txBody>
      </p:sp>
      <p:pic>
        <p:nvPicPr>
          <p:cNvPr id="5" name="Shape 1"/>
          <p:cNvPicPr/>
          <p:nvPr/>
        </p:nvPicPr>
        <p:blipFill>
          <a:blip r:embed="rId4"/>
          <a:stretch/>
        </p:blipFill>
        <p:spPr>
          <a:xfrm>
            <a:off x="10668693" y="435032"/>
            <a:ext cx="1272540" cy="1043940"/>
          </a:xfrm>
          <a:prstGeom prst="rect">
            <a:avLst/>
          </a:prstGeom>
        </p:spPr>
      </p:pic>
    </p:spTree>
    <p:extLst>
      <p:ext uri="{BB962C8B-B14F-4D97-AF65-F5344CB8AC3E}">
        <p14:creationId xmlns:p14="http://schemas.microsoft.com/office/powerpoint/2010/main" val="22980476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http://ns.mard.gov.vn/uploads/news/2014_03/ns-tro-thanh-hang-hoa-31-3.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59"/>
          <a:stretch/>
        </p:blipFill>
        <p:spPr bwMode="auto">
          <a:xfrm>
            <a:off x="20" y="827174"/>
            <a:ext cx="9141724" cy="6036311"/>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khoahoc.tv/photos/image/2015/01/12/thieu-nuoc.jpg"/>
          <p:cNvPicPr>
            <a:picLocks noChangeAspect="1" noChangeArrowheads="1"/>
          </p:cNvPicPr>
          <p:nvPr/>
        </p:nvPicPr>
        <p:blipFill rotWithShape="1">
          <a:blip r:embed="rId3">
            <a:extLst>
              <a:ext uri="{28A0092B-C50C-407E-A947-70E740481C1C}">
                <a14:useLocalDpi xmlns:a14="http://schemas.microsoft.com/office/drawing/2010/main" val="0"/>
              </a:ext>
            </a:extLst>
          </a:blip>
          <a:srcRect l="28601" r="9046" b="2"/>
          <a:stretch/>
        </p:blipFill>
        <p:spPr bwMode="auto">
          <a:xfrm>
            <a:off x="5790353" y="818290"/>
            <a:ext cx="6401647" cy="6027084"/>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150668"/>
            <a:ext cx="12192000" cy="1200329"/>
          </a:xfrm>
          <a:prstGeom prst="rect">
            <a:avLst/>
          </a:prstGeom>
        </p:spPr>
        <p:txBody>
          <a:bodyPr wrap="square">
            <a:spAutoFit/>
          </a:bodyPr>
          <a:lstStyle/>
          <a:p>
            <a:pPr algn="ctr"/>
            <a:r>
              <a:rPr lang="en-US" sz="3600" b="1" dirty="0" err="1">
                <a:solidFill>
                  <a:srgbClr val="FFFF00"/>
                </a:solidFill>
                <a:latin typeface="Times New Roman" panose="02020603050405020304" pitchFamily="18" charset="0"/>
                <a:cs typeface="Times New Roman" panose="02020603050405020304" pitchFamily="18" charset="0"/>
              </a:rPr>
              <a:t>Cuộc</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sống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quanh</a:t>
            </a:r>
            <a:r>
              <a:rPr lang="en-US" sz="3600" b="1" dirty="0">
                <a:solidFill>
                  <a:srgbClr val="FFFF00"/>
                </a:solidFill>
                <a:latin typeface="Times New Roman" panose="02020603050405020304" pitchFamily="18" charset="0"/>
                <a:cs typeface="Times New Roman" panose="02020603050405020304" pitchFamily="18" charset="0"/>
              </a:rPr>
              <a:t> ta</a:t>
            </a:r>
            <a:endParaRPr lang="vi-VN" sz="3600" b="1" dirty="0">
              <a:solidFill>
                <a:srgbClr val="FFFF00"/>
              </a:solidFill>
              <a:latin typeface="Times New Roman" panose="02020603050405020304" pitchFamily="18" charset="0"/>
              <a:cs typeface="Times New Roman" panose="02020603050405020304" pitchFamily="18" charset="0"/>
            </a:endParaRPr>
          </a:p>
          <a:p>
            <a:pPr algn="ctr"/>
            <a:endParaRPr lang="vi-VN" sz="3600" b="1" dirty="0">
              <a:solidFill>
                <a:srgbClr val="FFFF00"/>
              </a:solidFill>
              <a:latin typeface="Times New Roman" panose="02020603050405020304" pitchFamily="18" charset="0"/>
              <a:cs typeface="Times New Roman" panose="02020603050405020304" pitchFamily="18" charset="0"/>
            </a:endParaRPr>
          </a:p>
        </p:txBody>
      </p:sp>
      <p:pic>
        <p:nvPicPr>
          <p:cNvPr id="5" name="Shape 1"/>
          <p:cNvPicPr/>
          <p:nvPr/>
        </p:nvPicPr>
        <p:blipFill>
          <a:blip r:embed="rId4"/>
          <a:stretch/>
        </p:blipFill>
        <p:spPr>
          <a:xfrm>
            <a:off x="10722033" y="427412"/>
            <a:ext cx="1272540" cy="1043940"/>
          </a:xfrm>
          <a:prstGeom prst="rect">
            <a:avLst/>
          </a:prstGeom>
        </p:spPr>
      </p:pic>
    </p:spTree>
    <p:extLst>
      <p:ext uri="{BB962C8B-B14F-4D97-AF65-F5344CB8AC3E}">
        <p14:creationId xmlns:p14="http://schemas.microsoft.com/office/powerpoint/2010/main" val="4291714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2" y="1498083"/>
            <a:ext cx="292360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200" b="1" dirty="0">
                <a:solidFill>
                  <a:srgbClr val="0000FF"/>
                </a:solidFill>
                <a:latin typeface="Times New Roman" pitchFamily="18" charset="0"/>
                <a:ea typeface="Helvetica Neue"/>
                <a:cs typeface="Times New Roman" pitchFamily="18" charset="0"/>
              </a:rPr>
              <a:t>NHỮNG BỨC ẢNH TRÊN NÓI LÊN ĐIỀU GÌ?</a:t>
            </a:r>
            <a:endParaRPr lang="en-SG" altLang="en-US" sz="3200" b="1" dirty="0">
              <a:solidFill>
                <a:srgbClr val="0000FF"/>
              </a:solidFill>
              <a:latin typeface="Times New Roman" pitchFamily="18" charset="0"/>
              <a:cs typeface="Times New Roman" pitchFamily="18" charset="0"/>
            </a:endParaRPr>
          </a:p>
        </p:txBody>
      </p:sp>
      <p:pic>
        <p:nvPicPr>
          <p:cNvPr id="8" name="Picture 7"/>
          <p:cNvPicPr>
            <a:picLocks noChangeAspect="1"/>
          </p:cNvPicPr>
          <p:nvPr/>
        </p:nvPicPr>
        <p:blipFill>
          <a:blip r:embed="rId5"/>
          <a:stretch>
            <a:fillRect/>
          </a:stretch>
        </p:blipFill>
        <p:spPr>
          <a:xfrm>
            <a:off x="6519263" y="333865"/>
            <a:ext cx="4519478" cy="5182805"/>
          </a:xfrm>
          <a:prstGeom prst="rect">
            <a:avLst/>
          </a:prstGeom>
        </p:spPr>
      </p:pic>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9" name="Shape 1"/>
          <p:cNvPicPr/>
          <p:nvPr/>
        </p:nvPicPr>
        <p:blipFill>
          <a:blip r:embed="rId9"/>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2" name="Rectangle 1"/>
          <p:cNvSpPr/>
          <p:nvPr/>
        </p:nvSpPr>
        <p:spPr>
          <a:xfrm>
            <a:off x="7349746" y="2644140"/>
            <a:ext cx="3025140" cy="1261884"/>
          </a:xfrm>
          <a:prstGeom prst="rect">
            <a:avLst/>
          </a:prstGeom>
        </p:spPr>
        <p:txBody>
          <a:bodyPr wrap="square">
            <a:spAutoFit/>
          </a:bodyPr>
          <a:lstStyle/>
          <a:p>
            <a:pPr algn="ctr"/>
            <a:r>
              <a:rPr lang="en-US" altLang="en-US" sz="4400" b="1" dirty="0">
                <a:solidFill>
                  <a:srgbClr val="0000FF"/>
                </a:solidFill>
                <a:latin typeface="Arial" pitchFamily="34" charset="0"/>
                <a:ea typeface="Helvetica Neue"/>
                <a:cs typeface="Arial" pitchFamily="34" charset="0"/>
              </a:rPr>
              <a:t> </a:t>
            </a:r>
            <a:r>
              <a:rPr lang="en-US" altLang="en-US" sz="3200" b="1" dirty="0">
                <a:solidFill>
                  <a:srgbClr val="FF0000"/>
                </a:solidFill>
                <a:latin typeface="Times New Roman" pitchFamily="18" charset="0"/>
                <a:ea typeface="Helvetica Neue"/>
                <a:cs typeface="Times New Roman" pitchFamily="18" charset="0"/>
              </a:rPr>
              <a:t>VÌ SAO PHẢI TIẾT KIỆM?</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541089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a:solidFill>
                  <a:srgbClr val="FF0000"/>
                </a:solidFill>
                <a:latin typeface="Monotype Corsiva" pitchFamily="66" charset="0"/>
              </a:rPr>
              <a:t>BÀI 8: TIẾT  KIỆM</a:t>
            </a:r>
            <a:endParaRPr lang="vi-VN" sz="3400" b="1" dirty="0">
              <a:solidFill>
                <a:srgbClr val="FF0000"/>
              </a:solidFill>
            </a:endParaRPr>
          </a:p>
        </p:txBody>
      </p:sp>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6212378" y="1308814"/>
            <a:ext cx="5524500" cy="5078313"/>
          </a:xfrm>
          <a:prstGeom prst="rect">
            <a:avLst/>
          </a:prstGeom>
          <a:noFill/>
          <a:ln w="9525">
            <a:noFill/>
            <a:miter lim="800000"/>
            <a:headEnd/>
            <a:tailEnd/>
          </a:ln>
        </p:spPr>
        <p:txBody>
          <a:bodyPr>
            <a:spAutoFit/>
          </a:bodyPr>
          <a:lstStyle/>
          <a:p>
            <a:pPr defTabSz="457200"/>
            <a:r>
              <a:rPr lang="vi-VN" sz="3600" dirty="0"/>
              <a:t>- Tiết kiệm giúp chúng ta quý trọng kết quả lao động của bản thân mình và của người khác. </a:t>
            </a:r>
          </a:p>
          <a:p>
            <a:pPr defTabSz="457200"/>
            <a:r>
              <a:rPr lang="vi-VN" sz="3600" dirty="0"/>
              <a:t>- Khi tiết kiệm, chúng ta sẽ có điều kiện để giúp đỡ, chia sẻ với những người có hoàn cảnh khó khăn.</a:t>
            </a:r>
            <a:endParaRPr lang="zh-CN" altLang="en-US" sz="36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287693" y="282632"/>
            <a:ext cx="1272540" cy="1043940"/>
          </a:xfrm>
          <a:prstGeom prst="rect">
            <a:avLst/>
          </a:prstGeom>
        </p:spPr>
      </p:pic>
      <p:sp>
        <p:nvSpPr>
          <p:cNvPr id="16" name="文本框 15"/>
          <p:cNvSpPr txBox="1">
            <a:spLocks noChangeArrowheads="1"/>
          </p:cNvSpPr>
          <p:nvPr/>
        </p:nvSpPr>
        <p:spPr bwMode="auto">
          <a:xfrm>
            <a:off x="665019" y="1730719"/>
            <a:ext cx="5828608"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  1. </a:t>
            </a:r>
            <a:r>
              <a:rPr lang="en-US" altLang="zh-CN" sz="4000" b="1" dirty="0" err="1">
                <a:solidFill>
                  <a:srgbClr val="0070C0"/>
                </a:solidFill>
                <a:latin typeface="Times New Roman" pitchFamily="18" charset="0"/>
                <a:ea typeface="华康海报体W12"/>
                <a:cs typeface="Times New Roman" pitchFamily="18" charset="0"/>
              </a:rPr>
              <a:t>Thế</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nào</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là</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r>
              <a:rPr lang="en-US" altLang="zh-CN" sz="4000" b="1" dirty="0">
                <a:solidFill>
                  <a:srgbClr val="0070C0"/>
                </a:solidFill>
                <a:latin typeface="Times New Roman" pitchFamily="18" charset="0"/>
                <a:ea typeface="华康海报体W12"/>
                <a:cs typeface="Times New Roman" pitchFamily="18" charset="0"/>
              </a:rPr>
              <a:t>?</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937260" y="2997042"/>
            <a:ext cx="4200007"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2. Ý </a:t>
            </a:r>
            <a:r>
              <a:rPr lang="en-US" altLang="zh-CN" sz="4000" b="1" dirty="0" err="1">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a:solidFill>
                  <a:srgbClr val="FF0000"/>
                </a:solidFill>
                <a:latin typeface="Monotype Corsiva" pitchFamily="66" charset="0"/>
              </a:rPr>
              <a:t>BÀI 8: TIẾT  KIỆM</a:t>
            </a:r>
            <a:endParaRPr lang="vi-VN" sz="3400" b="1" dirty="0">
              <a:solidFill>
                <a:srgbClr val="FF0000"/>
              </a:solidFill>
            </a:endParaRPr>
          </a:p>
        </p:txBody>
      </p:sp>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287693" y="282632"/>
            <a:ext cx="1272540" cy="1043940"/>
          </a:xfrm>
          <a:prstGeom prst="rect">
            <a:avLst/>
          </a:prstGeom>
        </p:spPr>
      </p:pic>
      <p:sp>
        <p:nvSpPr>
          <p:cNvPr id="16" name="文本框 15"/>
          <p:cNvSpPr txBox="1">
            <a:spLocks noChangeArrowheads="1"/>
          </p:cNvSpPr>
          <p:nvPr/>
        </p:nvSpPr>
        <p:spPr bwMode="auto">
          <a:xfrm>
            <a:off x="665019" y="1730719"/>
            <a:ext cx="5828608"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 1. </a:t>
            </a:r>
            <a:r>
              <a:rPr lang="en-US" altLang="zh-CN" sz="4000" b="1" dirty="0" err="1">
                <a:solidFill>
                  <a:srgbClr val="0070C0"/>
                </a:solidFill>
                <a:latin typeface="Times New Roman" pitchFamily="18" charset="0"/>
                <a:ea typeface="华康海报体W12"/>
                <a:cs typeface="Times New Roman" pitchFamily="18" charset="0"/>
              </a:rPr>
              <a:t>Thế</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nào</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là</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r>
              <a:rPr lang="en-US" altLang="zh-CN" sz="4000" b="1" dirty="0">
                <a:solidFill>
                  <a:srgbClr val="0070C0"/>
                </a:solidFill>
                <a:latin typeface="Times New Roman" pitchFamily="18" charset="0"/>
                <a:ea typeface="华康海报体W12"/>
                <a:cs typeface="Times New Roman" pitchFamily="18" charset="0"/>
              </a:rPr>
              <a:t>?</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876300" y="2997042"/>
            <a:ext cx="4260967"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2. Ý </a:t>
            </a:r>
            <a:r>
              <a:rPr lang="en-US" altLang="zh-CN" sz="4000" b="1" dirty="0" err="1">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876301" y="4063842"/>
            <a:ext cx="4260966"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3. </a:t>
            </a:r>
            <a:r>
              <a:rPr lang="en-US" altLang="zh-CN" sz="4000" b="1" dirty="0" err="1">
                <a:solidFill>
                  <a:srgbClr val="0070C0"/>
                </a:solidFill>
                <a:latin typeface="Times New Roman" pitchFamily="18" charset="0"/>
                <a:ea typeface="华康海报体W12"/>
                <a:cs typeface="Times New Roman" pitchFamily="18" charset="0"/>
              </a:rPr>
              <a:t>Rèn</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luyện</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2028250" y="182875"/>
            <a:ext cx="7830589"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latin typeface="Times New Roman" panose="02020603050405020304" pitchFamily="18" charset="0"/>
                <a:cs typeface="Times New Roman" panose="02020603050405020304" pitchFamily="18" charset="0"/>
              </a:rPr>
              <a:t>TRÒ CHƠI: TÔI LÀ THUYẾT TRÌNH GIA</a:t>
            </a: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72706" name="AutoShape 2" descr="Hình nền slide thuyết trình đẹp - buổi họ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72708" name="AutoShape 4" descr="Hình nền slide thuyết trình đẹp - buổi họ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72710" name="AutoShape 6" descr="Hình nền slide thuyết trình đẹp - buổi họ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72711" name="Picture 7" descr="C:\Users\HOANGHA\Desktop\hinh-nen-slide-thuyet-trinh-dep-25-768x576.jpg"/>
          <p:cNvPicPr>
            <a:picLocks noChangeAspect="1" noChangeArrowheads="1"/>
          </p:cNvPicPr>
          <p:nvPr/>
        </p:nvPicPr>
        <p:blipFill>
          <a:blip r:embed="rId5"/>
          <a:srcRect t="33996"/>
          <a:stretch>
            <a:fillRect/>
          </a:stretch>
        </p:blipFill>
        <p:spPr bwMode="auto">
          <a:xfrm>
            <a:off x="831272" y="914396"/>
            <a:ext cx="2211186" cy="2227812"/>
          </a:xfrm>
          <a:prstGeom prst="rect">
            <a:avLst/>
          </a:prstGeom>
          <a:noFill/>
        </p:spPr>
      </p:pic>
      <p:pic>
        <p:nvPicPr>
          <p:cNvPr id="72713" name="Picture 9" descr="https://img.lovepik.com/original_origin_pic/18/12/01/2fa88ccd825193da0edd05fcbfd8aeed.png_wh860.png"/>
          <p:cNvPicPr>
            <a:picLocks noChangeAspect="1" noChangeArrowheads="1"/>
          </p:cNvPicPr>
          <p:nvPr/>
        </p:nvPicPr>
        <p:blipFill>
          <a:blip r:embed="rId6"/>
          <a:srcRect l="21238" t="7818" r="22542" b="15260"/>
          <a:stretch>
            <a:fillRect/>
          </a:stretch>
        </p:blipFill>
        <p:spPr bwMode="auto">
          <a:xfrm>
            <a:off x="382385" y="3233660"/>
            <a:ext cx="3241964" cy="2327564"/>
          </a:xfrm>
          <a:prstGeom prst="rect">
            <a:avLst/>
          </a:prstGeom>
          <a:noFill/>
        </p:spPr>
      </p:pic>
      <p:sp>
        <p:nvSpPr>
          <p:cNvPr id="72715" name="AutoShape 11" descr="https://thuthuatnhanh.com/wp-content/uploads/2020/03/hinh-anh-tien-viet-na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72716" name="Picture 12" descr="C:\Users\HOANGHA\Desktop\hinh-anh-tien-viet-nam.jpg"/>
          <p:cNvPicPr>
            <a:picLocks noChangeAspect="1" noChangeArrowheads="1"/>
          </p:cNvPicPr>
          <p:nvPr/>
        </p:nvPicPr>
        <p:blipFill>
          <a:blip r:embed="rId7"/>
          <a:srcRect/>
          <a:stretch>
            <a:fillRect/>
          </a:stretch>
        </p:blipFill>
        <p:spPr bwMode="auto">
          <a:xfrm>
            <a:off x="4006737" y="2144683"/>
            <a:ext cx="4056609" cy="3911707"/>
          </a:xfrm>
          <a:prstGeom prst="rect">
            <a:avLst/>
          </a:prstGeom>
          <a:noFill/>
        </p:spPr>
      </p:pic>
      <p:pic>
        <p:nvPicPr>
          <p:cNvPr id="19" name="Picture 4"/>
          <p:cNvPicPr>
            <a:picLocks noChangeAspect="1" noChangeArrowheads="1"/>
          </p:cNvPicPr>
          <p:nvPr/>
        </p:nvPicPr>
        <p:blipFill>
          <a:blip r:embed="rId8"/>
          <a:srcRect l="10772" t="10369" r="50702" b="60653"/>
          <a:stretch>
            <a:fillRect/>
          </a:stretch>
        </p:blipFill>
        <p:spPr bwMode="auto">
          <a:xfrm>
            <a:off x="8467899" y="2709949"/>
            <a:ext cx="3341716" cy="2975956"/>
          </a:xfrm>
          <a:prstGeom prst="rect">
            <a:avLst/>
          </a:prstGeom>
          <a:noFill/>
          <a:ln w="9525">
            <a:noFill/>
            <a:miter lim="800000"/>
            <a:headEnd/>
            <a:tailEnd/>
          </a:ln>
          <a:effectLst/>
        </p:spPr>
      </p:pic>
      <p:sp>
        <p:nvSpPr>
          <p:cNvPr id="20" name="Rectangle 19"/>
          <p:cNvSpPr/>
          <p:nvPr/>
        </p:nvSpPr>
        <p:spPr>
          <a:xfrm>
            <a:off x="3347258" y="961152"/>
            <a:ext cx="5796742" cy="954107"/>
          </a:xfrm>
          <a:prstGeom prst="rect">
            <a:avLst/>
          </a:prstGeom>
          <a:solidFill>
            <a:srgbClr val="FFCCFF"/>
          </a:solidFill>
        </p:spPr>
        <p:txBody>
          <a:bodyPr wrap="square">
            <a:spAutoFit/>
          </a:bodyPr>
          <a:lstStyle/>
          <a:p>
            <a:r>
              <a:rPr lang="vi-VN" sz="2800" b="1" dirty="0"/>
              <a:t>Em hãy thuyết trình trước lớp về một trong các chủ đề sau:</a:t>
            </a:r>
          </a:p>
        </p:txBody>
      </p:sp>
      <p:sp>
        <p:nvSpPr>
          <p:cNvPr id="21" name="Rectangle 20"/>
          <p:cNvSpPr/>
          <p:nvPr/>
        </p:nvSpPr>
        <p:spPr>
          <a:xfrm>
            <a:off x="488596" y="6120538"/>
            <a:ext cx="3125664" cy="523220"/>
          </a:xfrm>
          <a:prstGeom prst="rect">
            <a:avLst/>
          </a:prstGeom>
          <a:solidFill>
            <a:srgbClr val="00FF99"/>
          </a:solidFill>
        </p:spPr>
        <p:txBody>
          <a:bodyPr wrap="none">
            <a:spAutoFit/>
          </a:bodyPr>
          <a:lstStyle/>
          <a:p>
            <a:pPr lvl="0"/>
            <a:r>
              <a:rPr lang="vi-VN" sz="2800" dirty="0"/>
              <a:t>Tiết kiệm thời gian</a:t>
            </a:r>
          </a:p>
        </p:txBody>
      </p:sp>
      <p:sp>
        <p:nvSpPr>
          <p:cNvPr id="22" name="Rectangle 21"/>
          <p:cNvSpPr/>
          <p:nvPr/>
        </p:nvSpPr>
        <p:spPr>
          <a:xfrm>
            <a:off x="4654999" y="6153788"/>
            <a:ext cx="2989408" cy="523220"/>
          </a:xfrm>
          <a:prstGeom prst="rect">
            <a:avLst/>
          </a:prstGeom>
          <a:solidFill>
            <a:srgbClr val="00FF99"/>
          </a:solidFill>
        </p:spPr>
        <p:txBody>
          <a:bodyPr wrap="none">
            <a:spAutoFit/>
          </a:bodyPr>
          <a:lstStyle/>
          <a:p>
            <a:pPr lvl="0"/>
            <a:r>
              <a:rPr lang="vi-VN" sz="2800" dirty="0"/>
              <a:t>Tiết kiệm tiền bạc</a:t>
            </a:r>
          </a:p>
        </p:txBody>
      </p:sp>
      <p:sp>
        <p:nvSpPr>
          <p:cNvPr id="24" name="Rectangle 23"/>
          <p:cNvSpPr/>
          <p:nvPr/>
        </p:nvSpPr>
        <p:spPr>
          <a:xfrm>
            <a:off x="8359834" y="6103912"/>
            <a:ext cx="3465500" cy="523220"/>
          </a:xfrm>
          <a:prstGeom prst="rect">
            <a:avLst/>
          </a:prstGeom>
          <a:solidFill>
            <a:srgbClr val="00FF99"/>
          </a:solidFill>
        </p:spPr>
        <p:txBody>
          <a:bodyPr wrap="none">
            <a:spAutoFit/>
          </a:bodyPr>
          <a:lstStyle/>
          <a:p>
            <a:r>
              <a:rPr lang="vi-VN" sz="2800" dirty="0"/>
              <a:t>Tiết kiệm điện, nước</a:t>
            </a:r>
          </a:p>
        </p:txBody>
      </p:sp>
      <p:pic>
        <p:nvPicPr>
          <p:cNvPr id="72721" name="Picture 17" descr="https://gxtanhuong.net/wp-content/uploads/2018/03/VoTay.jpg"/>
          <p:cNvPicPr>
            <a:picLocks noChangeAspect="1" noChangeArrowheads="1"/>
          </p:cNvPicPr>
          <p:nvPr/>
        </p:nvPicPr>
        <p:blipFill>
          <a:blip r:embed="rId9" cstate="print"/>
          <a:srcRect/>
          <a:stretch>
            <a:fillRect/>
          </a:stretch>
        </p:blipFill>
        <p:spPr bwMode="auto">
          <a:xfrm flipH="1">
            <a:off x="9942020" y="1180403"/>
            <a:ext cx="1512917" cy="1296786"/>
          </a:xfrm>
          <a:prstGeom prst="rect">
            <a:avLst/>
          </a:prstGeom>
          <a:noFill/>
        </p:spPr>
      </p:pic>
    </p:spTree>
    <p:extLst>
      <p:ext uri="{BB962C8B-B14F-4D97-AF65-F5344CB8AC3E}">
        <p14:creationId xmlns:p14="http://schemas.microsoft.com/office/powerpoint/2010/main" val="16478785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2713"/>
                                        </p:tgtEl>
                                        <p:attrNameLst>
                                          <p:attrName>style.visibility</p:attrName>
                                        </p:attrNameLst>
                                      </p:cBhvr>
                                      <p:to>
                                        <p:strVal val="visible"/>
                                      </p:to>
                                    </p:set>
                                    <p:animEffect transition="in" filter="diamond(in)">
                                      <p:cBhvr>
                                        <p:cTn id="12" dur="2000"/>
                                        <p:tgtEl>
                                          <p:spTgt spid="7271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amond(in)">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72716"/>
                                        </p:tgtEl>
                                        <p:attrNameLst>
                                          <p:attrName>style.visibility</p:attrName>
                                        </p:attrNameLst>
                                      </p:cBhvr>
                                      <p:to>
                                        <p:strVal val="visible"/>
                                      </p:to>
                                    </p:set>
                                    <p:animEffect transition="in" filter="wheel(4)">
                                      <p:cBhvr>
                                        <p:cTn id="20" dur="2000"/>
                                        <p:tgtEl>
                                          <p:spTgt spid="72716"/>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4)">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4)">
                                      <p:cBhvr>
                                        <p:cTn id="28" dur="2000"/>
                                        <p:tgtEl>
                                          <p:spTgt spid="19"/>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heel(4)">
                                      <p:cBhvr>
                                        <p:cTn id="3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a:solidFill>
                  <a:srgbClr val="FF0000"/>
                </a:solidFill>
                <a:latin typeface="Monotype Corsiva" pitchFamily="66" charset="0"/>
              </a:rPr>
              <a:t>BÀI 8: TIẾT  KIỆM</a:t>
            </a:r>
            <a:endParaRPr lang="vi-VN" sz="3400" b="1" dirty="0">
              <a:solidFill>
                <a:srgbClr val="FF0000"/>
              </a:solidFill>
            </a:endParaRPr>
          </a:p>
        </p:txBody>
      </p:sp>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solidFill>
                <a:prstClr val="black"/>
              </a:solidFill>
              <a:latin typeface="Times New Roman" pitchFamily="18" charset="0"/>
            </a:endParaRPr>
          </a:p>
        </p:txBody>
      </p:sp>
      <p:pic>
        <p:nvPicPr>
          <p:cNvPr id="11" name="Shape 1"/>
          <p:cNvPicPr/>
          <p:nvPr/>
        </p:nvPicPr>
        <p:blipFill>
          <a:blip r:embed="rId3"/>
          <a:stretch/>
        </p:blipFill>
        <p:spPr>
          <a:xfrm>
            <a:off x="10287693" y="282632"/>
            <a:ext cx="1272540" cy="1043940"/>
          </a:xfrm>
          <a:prstGeom prst="rect">
            <a:avLst/>
          </a:prstGeom>
        </p:spPr>
      </p:pic>
      <p:sp>
        <p:nvSpPr>
          <p:cNvPr id="16"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    1.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và</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biểu</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hiện</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của</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99798" y="2997042"/>
            <a:ext cx="3937469"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2. Ý </a:t>
            </a:r>
            <a:r>
              <a:rPr lang="en-US" altLang="zh-CN" sz="4000" b="1" dirty="0" err="1">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1199797" y="4063842"/>
            <a:ext cx="3937469"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3. </a:t>
            </a:r>
            <a:r>
              <a:rPr lang="en-US" altLang="zh-CN" sz="4000" b="1" dirty="0" err="1">
                <a:solidFill>
                  <a:srgbClr val="0070C0"/>
                </a:solidFill>
                <a:latin typeface="Times New Roman" pitchFamily="18" charset="0"/>
                <a:ea typeface="华康海报体W12"/>
                <a:cs typeface="Times New Roman" pitchFamily="18" charset="0"/>
              </a:rPr>
              <a:t>Rèn</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luyện</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2" name="TextBox 1"/>
          <p:cNvSpPr txBox="1"/>
          <p:nvPr/>
        </p:nvSpPr>
        <p:spPr>
          <a:xfrm>
            <a:off x="6393179" y="1326572"/>
            <a:ext cx="4530783" cy="4308872"/>
          </a:xfrm>
          <a:prstGeom prst="rect">
            <a:avLst/>
          </a:prstGeom>
          <a:noFill/>
        </p:spPr>
        <p:txBody>
          <a:bodyPr wrap="square" rtlCol="0">
            <a:spAutoFit/>
          </a:bodyPr>
          <a:lstStyle/>
          <a:p>
            <a:pPr marL="285750" indent="-285750">
              <a:buFontTx/>
              <a:buChar char="-"/>
            </a:pPr>
            <a:r>
              <a:rPr lang="en-US" sz="3200" b="1" dirty="0" err="1">
                <a:latin typeface="Times New Roman" pitchFamily="18" charset="0"/>
                <a:cs typeface="Times New Roman" pitchFamily="18" charset="0"/>
              </a:rPr>
              <a:t>Tắt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thiết</a:t>
            </a:r>
            <a:endParaRPr lang="en-US" sz="3200" b="1" dirty="0">
              <a:latin typeface="Times New Roman" pitchFamily="18" charset="0"/>
              <a:cs typeface="Times New Roman" pitchFamily="18" charset="0"/>
            </a:endParaRPr>
          </a:p>
          <a:p>
            <a:pPr marL="285750" indent="-285750">
              <a:buFontTx/>
              <a:buChar char="-"/>
            </a:pPr>
            <a:r>
              <a:rPr lang="en-US" sz="3200" b="1" dirty="0" err="1">
                <a:latin typeface="Times New Roman" pitchFamily="18" charset="0"/>
                <a:cs typeface="Times New Roman" pitchFamily="18" charset="0"/>
              </a:rPr>
              <a:t>Sử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hợp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bạc</a:t>
            </a:r>
            <a:endParaRPr lang="en-US" sz="3200" b="1" dirty="0">
              <a:latin typeface="Times New Roman" pitchFamily="18" charset="0"/>
              <a:cs typeface="Times New Roman" pitchFamily="18" charset="0"/>
            </a:endParaRPr>
          </a:p>
          <a:p>
            <a:pPr marL="285750" indent="-285750">
              <a:buFontTx/>
              <a:buChar char="-"/>
            </a:pPr>
            <a:r>
              <a:rPr lang="en-US" sz="3200" b="1" dirty="0" err="1">
                <a:latin typeface="Times New Roman" pitchFamily="18" charset="0"/>
                <a:cs typeface="Times New Roman" pitchFamily="18" charset="0"/>
              </a:rPr>
              <a:t>Sắp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xếp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quả</a:t>
            </a:r>
            <a:endParaRPr lang="en-US" sz="3200" b="1" dirty="0">
              <a:latin typeface="Times New Roman" pitchFamily="18" charset="0"/>
              <a:cs typeface="Times New Roman" pitchFamily="18" charset="0"/>
            </a:endParaRPr>
          </a:p>
          <a:p>
            <a:pPr marL="285750" indent="-285750">
              <a:buFontTx/>
              <a:buChar char="-"/>
            </a:pPr>
            <a:r>
              <a:rPr lang="en-US" sz="3200" b="1" dirty="0" err="1">
                <a:latin typeface="Times New Roman" pitchFamily="18" charset="0"/>
                <a:cs typeface="Times New Roman" pitchFamily="18" charset="0"/>
              </a:rPr>
              <a:t>Bảo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đồ</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tập</a:t>
            </a:r>
            <a:r>
              <a:rPr lang="en-US" sz="3200" b="1"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29950517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1022"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8:</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717748" cy="584775"/>
          </a:xfrm>
          <a:prstGeom prst="rect">
            <a:avLst/>
          </a:prstGeom>
          <a:noFill/>
        </p:spPr>
        <p:txBody>
          <a:bodyPr wrap="square" rtlCol="0">
            <a:spAutoFit/>
          </a:bodyPr>
          <a:lstStyle/>
          <a:p>
            <a:pPr algn="ctr"/>
            <a:r>
              <a:rPr lang="en-US" altLang="zh-CN" sz="3200" b="1" dirty="0" err="1">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III.Luyện</a:t>
            </a:r>
            <a:r>
              <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 </a:t>
            </a:r>
            <a:r>
              <a:rPr lang="en-US" altLang="zh-CN" sz="3200" b="1" dirty="0" err="1">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tập</a:t>
            </a:r>
            <a:endPar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pic>
        <p:nvPicPr>
          <p:cNvPr id="19" name="Shape 1"/>
          <p:cNvPicPr/>
          <p:nvPr/>
        </p:nvPicPr>
        <p:blipFill>
          <a:blip r:embed="rId5"/>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18402797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0668"/>
            <a:ext cx="12192000" cy="646331"/>
          </a:xfrm>
          <a:prstGeom prst="rect">
            <a:avLst/>
          </a:prstGeom>
        </p:spPr>
        <p:txBody>
          <a:bodyPr wrap="square">
            <a:spAutoFit/>
          </a:bodyPr>
          <a:lstStyle/>
          <a:p>
            <a:pPr algn="ctr"/>
            <a:r>
              <a:rPr lang="en-US" sz="3600" b="1" dirty="0">
                <a:solidFill>
                  <a:srgbClr val="FFFF00"/>
                </a:solidFill>
                <a:latin typeface="Times New Roman" panose="02020603050405020304" pitchFamily="18" charset="0"/>
                <a:cs typeface="Times New Roman" panose="02020603050405020304" pitchFamily="18" charset="0"/>
              </a:rPr>
              <a:t> KẾT NỐI</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096000" y="1240305"/>
            <a:ext cx="5676900" cy="1200329"/>
          </a:xfrm>
          <a:prstGeom prst="rect">
            <a:avLst/>
          </a:prstGeom>
        </p:spPr>
        <p:txBody>
          <a:bodyPr wrap="square">
            <a:spAutoFit/>
          </a:bodyPr>
          <a:lstStyle/>
          <a:p>
            <a:pPr algn="ctr"/>
            <a:r>
              <a:rPr lang="vi-VN" sz="3600" b="1" dirty="0">
                <a:solidFill>
                  <a:srgbClr val="FF0000"/>
                </a:solidFill>
                <a:latin typeface="Times New Roman"/>
              </a:rPr>
              <a:t>Hãy chọn những câu tục ngữ với bức tranh phù hợp</a:t>
            </a:r>
          </a:p>
        </p:txBody>
      </p:sp>
      <p:pic>
        <p:nvPicPr>
          <p:cNvPr id="5" name="Picture 2" descr="Káº¿t quáº£ hÃ¬nh áº£nh cho kiáº¿n tha lÃ¢u Äáº§y tá»"/>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4545" r="28702" b="-5"/>
          <a:stretch/>
        </p:blipFill>
        <p:spPr bwMode="auto">
          <a:xfrm>
            <a:off x="3354443" y="1104486"/>
            <a:ext cx="2463757" cy="2463757"/>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 name="Picture 6" descr="Káº¿t quáº£ hÃ¬nh áº£nh cho gÃ³p giÃ³ thÃ nh bÃ£o"/>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l="43751" r="-3" b="-3"/>
          <a:stretch/>
        </p:blipFill>
        <p:spPr bwMode="auto">
          <a:xfrm>
            <a:off x="3288653" y="3776781"/>
            <a:ext cx="2595338" cy="259533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8" name="Picture 8" descr="Káº¿t quáº£ hÃ¬nh áº£nh cho lau xe"/>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0176" r="11283" b="-2"/>
          <a:stretch/>
        </p:blipFill>
        <p:spPr bwMode="auto">
          <a:xfrm>
            <a:off x="271463" y="1104486"/>
            <a:ext cx="2687207" cy="2672296"/>
          </a:xfrm>
          <a:custGeom>
            <a:avLst/>
            <a:gdLst>
              <a:gd name="connsiteX0" fmla="*/ 0 w 4443799"/>
              <a:gd name="connsiteY0" fmla="*/ 0 h 3776782"/>
              <a:gd name="connsiteX1" fmla="*/ 4164578 w 4443799"/>
              <a:gd name="connsiteY1" fmla="*/ 0 h 3776782"/>
              <a:gd name="connsiteX2" fmla="*/ 4238884 w 4443799"/>
              <a:gd name="connsiteY2" fmla="*/ 154250 h 3776782"/>
              <a:gd name="connsiteX3" fmla="*/ 4443799 w 4443799"/>
              <a:gd name="connsiteY3" fmla="*/ 1169228 h 3776782"/>
              <a:gd name="connsiteX4" fmla="*/ 1836244 w 4443799"/>
              <a:gd name="connsiteY4" fmla="*/ 3776782 h 3776782"/>
              <a:gd name="connsiteX5" fmla="*/ 177598 w 4443799"/>
              <a:gd name="connsiteY5" fmla="*/ 3181344 h 3776782"/>
              <a:gd name="connsiteX6" fmla="*/ 0 w 4443799"/>
              <a:gd name="connsiteY6" fmla="*/ 3019932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9" name="Picture 6" descr="Káº¿t quáº£ hÃ¬nh áº£nh cho tÃ­ch tiá»u thÃ nh Äáº¡i"/>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16318" r="19540"/>
          <a:stretch/>
        </p:blipFill>
        <p:spPr bwMode="auto">
          <a:xfrm>
            <a:off x="392554" y="3900488"/>
            <a:ext cx="2692517" cy="2185064"/>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286624" y="3012347"/>
            <a:ext cx="4905375" cy="2554545"/>
          </a:xfrm>
          <a:prstGeom prst="rect">
            <a:avLst/>
          </a:prstGeom>
        </p:spPr>
        <p:txBody>
          <a:bodyPr wrap="square">
            <a:spAutoFit/>
          </a:bodyPr>
          <a:lstStyle/>
          <a:p>
            <a:r>
              <a:rPr lang="vi-VN" sz="4000" dirty="0">
                <a:solidFill>
                  <a:prstClr val="black"/>
                </a:solidFill>
                <a:latin typeface="Times New Roman"/>
              </a:rPr>
              <a:t>1/ Kiến tha lâu đầy tổ.</a:t>
            </a:r>
          </a:p>
          <a:p>
            <a:r>
              <a:rPr lang="vi-VN" sz="4000" dirty="0">
                <a:solidFill>
                  <a:prstClr val="black"/>
                </a:solidFill>
                <a:latin typeface="Times New Roman"/>
              </a:rPr>
              <a:t>2/ Góp gió thành bão.</a:t>
            </a:r>
          </a:p>
          <a:p>
            <a:r>
              <a:rPr lang="vi-VN" sz="4000" dirty="0">
                <a:solidFill>
                  <a:prstClr val="black"/>
                </a:solidFill>
                <a:latin typeface="Times New Roman"/>
              </a:rPr>
              <a:t>3/ Tích tiểu thành đại.</a:t>
            </a:r>
          </a:p>
          <a:p>
            <a:r>
              <a:rPr lang="vi-VN" sz="4000" dirty="0">
                <a:solidFill>
                  <a:prstClr val="black"/>
                </a:solidFill>
                <a:latin typeface="Times New Roman"/>
              </a:rPr>
              <a:t>4/ Của bền tại người.</a:t>
            </a:r>
          </a:p>
        </p:txBody>
      </p:sp>
      <p:sp>
        <p:nvSpPr>
          <p:cNvPr id="10" name="TextBox 9"/>
          <p:cNvSpPr txBox="1"/>
          <p:nvPr/>
        </p:nvSpPr>
        <p:spPr>
          <a:xfrm>
            <a:off x="1356020" y="1240305"/>
            <a:ext cx="518091" cy="646331"/>
          </a:xfrm>
          <a:prstGeom prst="rect">
            <a:avLst/>
          </a:prstGeom>
          <a:noFill/>
        </p:spPr>
        <p:txBody>
          <a:bodyPr wrap="square" rtlCol="0">
            <a:spAutoFit/>
          </a:bodyPr>
          <a:lstStyle/>
          <a:p>
            <a:r>
              <a:rPr lang="en-US" sz="3600" b="1" dirty="0">
                <a:solidFill>
                  <a:srgbClr val="0070C0"/>
                </a:solidFill>
                <a:latin typeface="Times New Roman" panose="02020603050405020304" pitchFamily="18" charset="0"/>
                <a:cs typeface="Times New Roman" panose="02020603050405020304" pitchFamily="18" charset="0"/>
              </a:rPr>
              <a:t>A</a:t>
            </a:r>
          </a:p>
        </p:txBody>
      </p:sp>
      <p:sp>
        <p:nvSpPr>
          <p:cNvPr id="12" name="TextBox 11"/>
          <p:cNvSpPr txBox="1"/>
          <p:nvPr/>
        </p:nvSpPr>
        <p:spPr>
          <a:xfrm>
            <a:off x="4134021" y="1739506"/>
            <a:ext cx="518091" cy="646331"/>
          </a:xfrm>
          <a:prstGeom prst="rect">
            <a:avLst/>
          </a:prstGeom>
          <a:noFill/>
        </p:spPr>
        <p:txBody>
          <a:bodyPr wrap="square" rtlCol="0">
            <a:spAutoFit/>
          </a:bodyPr>
          <a:lstStyle/>
          <a:p>
            <a:r>
              <a:rPr lang="en-US" sz="3600" b="1" dirty="0">
                <a:solidFill>
                  <a:srgbClr val="0070C0"/>
                </a:solidFill>
                <a:latin typeface="Times New Roman" panose="02020603050405020304" pitchFamily="18" charset="0"/>
                <a:cs typeface="Times New Roman" panose="02020603050405020304" pitchFamily="18" charset="0"/>
              </a:rPr>
              <a:t>B</a:t>
            </a:r>
          </a:p>
        </p:txBody>
      </p:sp>
      <p:sp>
        <p:nvSpPr>
          <p:cNvPr id="13" name="TextBox 12"/>
          <p:cNvSpPr txBox="1"/>
          <p:nvPr/>
        </p:nvSpPr>
        <p:spPr>
          <a:xfrm>
            <a:off x="3506548" y="4043398"/>
            <a:ext cx="518091" cy="646331"/>
          </a:xfrm>
          <a:prstGeom prst="rect">
            <a:avLst/>
          </a:prstGeom>
          <a:noFill/>
        </p:spPr>
        <p:txBody>
          <a:bodyPr wrap="square" rtlCol="0">
            <a:spAutoFit/>
          </a:bodyPr>
          <a:lstStyle/>
          <a:p>
            <a:r>
              <a:rPr lang="en-US" sz="3600" b="1" dirty="0">
                <a:solidFill>
                  <a:srgbClr val="0070C0"/>
                </a:solidFill>
                <a:latin typeface="Times New Roman" panose="02020603050405020304" pitchFamily="18" charset="0"/>
                <a:cs typeface="Times New Roman" panose="02020603050405020304" pitchFamily="18" charset="0"/>
              </a:rPr>
              <a:t>C</a:t>
            </a:r>
          </a:p>
        </p:txBody>
      </p:sp>
      <p:sp>
        <p:nvSpPr>
          <p:cNvPr id="14" name="TextBox 13"/>
          <p:cNvSpPr txBox="1"/>
          <p:nvPr/>
        </p:nvSpPr>
        <p:spPr>
          <a:xfrm>
            <a:off x="579655" y="4428118"/>
            <a:ext cx="518091" cy="646331"/>
          </a:xfrm>
          <a:prstGeom prst="rect">
            <a:avLst/>
          </a:prstGeom>
          <a:noFill/>
        </p:spPr>
        <p:txBody>
          <a:bodyPr wrap="square" rtlCol="0">
            <a:spAutoFit/>
          </a:bodyPr>
          <a:lstStyle/>
          <a:p>
            <a:r>
              <a:rPr lang="en-US" sz="3600" b="1" dirty="0">
                <a:solidFill>
                  <a:srgbClr val="0070C0"/>
                </a:solidFill>
                <a:latin typeface="Times New Roman" panose="02020603050405020304" pitchFamily="18" charset="0"/>
                <a:cs typeface="Times New Roman" panose="02020603050405020304" pitchFamily="18" charset="0"/>
              </a:rPr>
              <a:t>D</a:t>
            </a:r>
          </a:p>
        </p:txBody>
      </p:sp>
      <p:pic>
        <p:nvPicPr>
          <p:cNvPr id="15" name="Shape 1"/>
          <p:cNvPicPr/>
          <p:nvPr/>
        </p:nvPicPr>
        <p:blipFill>
          <a:blip r:embed="rId6"/>
          <a:stretch/>
        </p:blipFill>
        <p:spPr>
          <a:xfrm>
            <a:off x="10630593" y="358832"/>
            <a:ext cx="1272540" cy="1043940"/>
          </a:xfrm>
          <a:prstGeom prst="rect">
            <a:avLst/>
          </a:prstGeom>
        </p:spPr>
      </p:pic>
    </p:spTree>
    <p:extLst>
      <p:ext uri="{BB962C8B-B14F-4D97-AF65-F5344CB8AC3E}">
        <p14:creationId xmlns:p14="http://schemas.microsoft.com/office/powerpoint/2010/main" val="26069182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P spid="4" grpId="0"/>
      <p:bldP spid="10"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852" y="-382385"/>
            <a:ext cx="5253642" cy="189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557855" y="232758"/>
            <a:ext cx="548640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    ĐỌC CÂU CHUYỆN: </a:t>
            </a:r>
          </a:p>
        </p:txBody>
      </p:sp>
      <p:sp>
        <p:nvSpPr>
          <p:cNvPr id="2" name="Rectangle 1"/>
          <p:cNvSpPr/>
          <p:nvPr/>
        </p:nvSpPr>
        <p:spPr>
          <a:xfrm>
            <a:off x="166261" y="1611646"/>
            <a:ext cx="11792989" cy="5262979"/>
          </a:xfrm>
          <a:prstGeom prst="rect">
            <a:avLst/>
          </a:prstGeom>
        </p:spPr>
        <p:txBody>
          <a:bodyPr wrap="square">
            <a:spAutoFit/>
          </a:bodyPr>
          <a:lstStyle/>
          <a:p>
            <a:pPr algn="just"/>
            <a:r>
              <a:rPr lang="vi-VN" sz="2400" dirty="0"/>
              <a:t>     Bác Hồ </a:t>
            </a:r>
            <a:r>
              <a:rPr lang="vi-VN" sz="2400" i="1" dirty="0"/>
              <a:t>là một tấm gương sáng vê thực hành tiết kiệm và chống lãng phí. Hằng ngày, trong mỗi bữa ăn, Bác quy định không quá ba món và thường là các món dân dã như: tương cà, dưa, cá kho,... Bác bảo ăn món gì phải hết món ấy, không được để lãng phí. Có quả chuối hơi “nẫu”, nhiều người ngại không ăn, Bác bảo lấy dao gọt phần nẫu đi để ăn. Khi đi công tác các địa phương, Bác thường bảo các đồng chí phục vụ chuẩn bị cơm nắm, thức ăn từ nhà mang đi. Bác luôn nghĩ đến người nghèo: “Lúc chúng ta nâng bát cơm ăn, nghĩ đến kẻ đói khổ, chúng ta không khỏi động lòng. Vậy tôi để nghị với đồng bào cả nước và tôi xin thực hành trước, cứ 10 ngày nhịn ăn 1 bữa, mỗi tháng nhịn 3 bữa. Đem gạo đó (mỗi bữa 1 bơ) để cứu dân nghèo.”</a:t>
            </a:r>
            <a:endParaRPr lang="vi-VN" sz="2400" dirty="0"/>
          </a:p>
          <a:p>
            <a:pPr algn="just"/>
            <a:r>
              <a:rPr lang="vi-VN" sz="2400" i="1" dirty="0"/>
              <a:t>      Bác tiết kiệm từ những cái nhỏ nhất. Bác nói: “Giấy bút, vật liệu đều tốn tiền của Chính phủ, tức là của dân; ta cần phải tiết kiệm. Nếu một miếng giấy nhỏ đủ viết, thì chớ dùng một tờ to.” Và Bác khẳng định: “Nơi nào củng tiết kiệm một chút, thì trong một năm đỡ được hàng vạn tấn giấy, tức là hàng triệu đồng bạc. Nhờ tiết kiệm mà lợi cho dân rất nhiều.”</a:t>
            </a:r>
            <a:endParaRPr lang="en-US" sz="2400" dirty="0">
              <a:effectLst/>
              <a:latin typeface="#9Slide05 Brannboll Ny" panose="02000000000000000000" pitchFamily="2" charset="0"/>
              <a:ea typeface="Arial" panose="020B0604020202020204" pitchFamily="34" charset="0"/>
            </a:endParaRPr>
          </a:p>
        </p:txBody>
      </p:sp>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pic>
        <p:nvPicPr>
          <p:cNvPr id="13" name="Shape 1"/>
          <p:cNvPicPr/>
          <p:nvPr/>
        </p:nvPicPr>
        <p:blipFill>
          <a:blip r:embed="rId5"/>
          <a:stretch/>
        </p:blipFill>
        <p:spPr>
          <a:xfrm>
            <a:off x="10919460" y="0"/>
            <a:ext cx="1272540" cy="1043940"/>
          </a:xfrm>
          <a:prstGeom prst="rect">
            <a:avLst/>
          </a:prstGeom>
        </p:spPr>
      </p:pic>
      <p:sp>
        <p:nvSpPr>
          <p:cNvPr id="16"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8" name="Rectangle 17"/>
          <p:cNvSpPr/>
          <p:nvPr/>
        </p:nvSpPr>
        <p:spPr>
          <a:xfrm>
            <a:off x="4013515" y="631399"/>
            <a:ext cx="4770858" cy="661207"/>
          </a:xfrm>
          <a:prstGeom prst="rect">
            <a:avLst/>
          </a:prstGeom>
        </p:spPr>
        <p:txBody>
          <a:bodyPr wrap="none">
            <a:spAutoFit/>
          </a:bodyPr>
          <a:lstStyle/>
          <a:p>
            <a:pPr fontAlgn="base">
              <a:lnSpc>
                <a:spcPct val="150000"/>
              </a:lnSpc>
              <a:spcBef>
                <a:spcPct val="0"/>
              </a:spcBef>
              <a:spcAft>
                <a:spcPct val="0"/>
              </a:spcAft>
            </a:pPr>
            <a:r>
              <a:rPr lang="en-US" altLang="en-US" sz="2800" b="1" dirty="0" err="1">
                <a:solidFill>
                  <a:srgbClr val="FF0000"/>
                </a:solidFill>
                <a:latin typeface="Times New Roman" panose="02020603050405020304" pitchFamily="18" charset="0"/>
                <a:cs typeface="Times New Roman" panose="02020603050405020304" pitchFamily="18" charset="0"/>
              </a:rPr>
              <a:t>Lối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sống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tiết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kiệm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Hồ</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0668"/>
            <a:ext cx="12192000" cy="646331"/>
          </a:xfrm>
          <a:prstGeom prst="rect">
            <a:avLst/>
          </a:prstGeom>
        </p:spPr>
        <p:txBody>
          <a:bodyPr wrap="square">
            <a:spAutoFit/>
          </a:bodyPr>
          <a:lstStyle/>
          <a:p>
            <a:pPr algn="ctr"/>
            <a:r>
              <a:rPr lang="en-US" sz="3600" b="1" dirty="0">
                <a:solidFill>
                  <a:srgbClr val="FFFF00"/>
                </a:solidFill>
                <a:latin typeface="Times New Roman" panose="02020603050405020304" pitchFamily="18" charset="0"/>
                <a:cs typeface="Times New Roman" panose="02020603050405020304" pitchFamily="18" charset="0"/>
              </a:rPr>
              <a:t>XỬ LÝ TÌNH HUỐNG</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958670" y="1104486"/>
            <a:ext cx="518091" cy="646331"/>
          </a:xfrm>
          <a:prstGeom prst="rect">
            <a:avLst/>
          </a:prstGeom>
          <a:noFill/>
        </p:spPr>
        <p:txBody>
          <a:bodyPr wrap="square" rtlCol="0">
            <a:spAutoFit/>
          </a:bodyPr>
          <a:lstStyle/>
          <a:p>
            <a:r>
              <a:rPr lang="en-US" sz="3600" b="1" dirty="0">
                <a:solidFill>
                  <a:prstClr val="white"/>
                </a:solidFill>
                <a:latin typeface="Times New Roman" panose="02020603050405020304" pitchFamily="18" charset="0"/>
                <a:cs typeface="Times New Roman" panose="02020603050405020304" pitchFamily="18" charset="0"/>
              </a:rPr>
              <a:t>A</a:t>
            </a:r>
          </a:p>
        </p:txBody>
      </p:sp>
      <p:sp>
        <p:nvSpPr>
          <p:cNvPr id="12" name="TextBox 11"/>
          <p:cNvSpPr txBox="1"/>
          <p:nvPr/>
        </p:nvSpPr>
        <p:spPr>
          <a:xfrm>
            <a:off x="5423776" y="1474589"/>
            <a:ext cx="518091" cy="646331"/>
          </a:xfrm>
          <a:prstGeom prst="rect">
            <a:avLst/>
          </a:prstGeom>
          <a:noFill/>
        </p:spPr>
        <p:txBody>
          <a:bodyPr wrap="square" rtlCol="0">
            <a:spAutoFit/>
          </a:bodyPr>
          <a:lstStyle/>
          <a:p>
            <a:r>
              <a:rPr lang="en-US" sz="3600" b="1" dirty="0">
                <a:solidFill>
                  <a:prstClr val="white"/>
                </a:solidFill>
                <a:latin typeface="Times New Roman" panose="02020603050405020304" pitchFamily="18" charset="0"/>
                <a:cs typeface="Times New Roman" panose="02020603050405020304" pitchFamily="18" charset="0"/>
              </a:rPr>
              <a:t>B</a:t>
            </a:r>
          </a:p>
        </p:txBody>
      </p:sp>
      <p:pic>
        <p:nvPicPr>
          <p:cNvPr id="19"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00" y="855991"/>
            <a:ext cx="8102600" cy="5544809"/>
          </a:xfrm>
          <a:custGeom>
            <a:avLst/>
            <a:gdLst>
              <a:gd name="connsiteX0" fmla="*/ 0 w 8539316"/>
              <a:gd name="connsiteY0" fmla="*/ 0 h 5111080"/>
              <a:gd name="connsiteX1" fmla="*/ 8539316 w 8539316"/>
              <a:gd name="connsiteY1" fmla="*/ 0 h 5111080"/>
              <a:gd name="connsiteX2" fmla="*/ 8539316 w 8539316"/>
              <a:gd name="connsiteY2" fmla="*/ 5111080 h 5111080"/>
              <a:gd name="connsiteX3" fmla="*/ 0 w 8539316"/>
              <a:gd name="connsiteY3" fmla="*/ 5111080 h 5111080"/>
              <a:gd name="connsiteX4" fmla="*/ 0 w 8539316"/>
              <a:gd name="connsiteY4" fmla="*/ 0 h 5111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9316" h="5111080">
                <a:moveTo>
                  <a:pt x="0" y="0"/>
                </a:moveTo>
                <a:lnTo>
                  <a:pt x="8539316" y="0"/>
                </a:lnTo>
                <a:lnTo>
                  <a:pt x="8539316" y="5111080"/>
                </a:lnTo>
                <a:lnTo>
                  <a:pt x="0" y="5111080"/>
                </a:lnTo>
                <a:lnTo>
                  <a:pt x="0" y="0"/>
                </a:lnTo>
                <a:close/>
              </a:path>
            </a:pathLst>
          </a:custGeom>
          <a:noFill/>
          <a:ln>
            <a:solidFill>
              <a:schemeClr val="accent1"/>
            </a:solidFill>
          </a:ln>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1" name="Rectangle 20"/>
          <p:cNvSpPr/>
          <p:nvPr/>
        </p:nvSpPr>
        <p:spPr>
          <a:xfrm>
            <a:off x="180726" y="1427651"/>
            <a:ext cx="3692773" cy="3970318"/>
          </a:xfrm>
          <a:prstGeom prst="rect">
            <a:avLst/>
          </a:prstGeom>
        </p:spPr>
        <p:txBody>
          <a:bodyPr wrap="square">
            <a:spAutoFit/>
          </a:bodyPr>
          <a:lstStyle/>
          <a:p>
            <a:pPr algn="just"/>
            <a:r>
              <a:rPr lang="vi-VN" sz="3600" b="1" dirty="0">
                <a:solidFill>
                  <a:prstClr val="black"/>
                </a:solidFill>
                <a:latin typeface="Times New Roman"/>
              </a:rPr>
              <a:t>Tình huống : </a:t>
            </a:r>
            <a:r>
              <a:rPr lang="vi-VN" sz="3600" dirty="0">
                <a:solidFill>
                  <a:prstClr val="black"/>
                </a:solidFill>
                <a:latin typeface="Times New Roman"/>
              </a:rPr>
              <a:t>Đến giờ ra chơi, em phát hiện lớp học bên cạnh không có bạn nào nhưng đèn vẫn sáng. Em sẽ làm gì?</a:t>
            </a:r>
          </a:p>
        </p:txBody>
      </p:sp>
      <p:pic>
        <p:nvPicPr>
          <p:cNvPr id="7" name="Shape 1"/>
          <p:cNvPicPr/>
          <p:nvPr/>
        </p:nvPicPr>
        <p:blipFill>
          <a:blip r:embed="rId3"/>
          <a:stretch/>
        </p:blipFill>
        <p:spPr>
          <a:xfrm>
            <a:off x="10767753" y="383711"/>
            <a:ext cx="1272540" cy="1043940"/>
          </a:xfrm>
          <a:prstGeom prst="rect">
            <a:avLst/>
          </a:prstGeom>
        </p:spPr>
      </p:pic>
    </p:spTree>
    <p:extLst>
      <p:ext uri="{BB962C8B-B14F-4D97-AF65-F5344CB8AC3E}">
        <p14:creationId xmlns:p14="http://schemas.microsoft.com/office/powerpoint/2010/main" val="11780419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0668"/>
            <a:ext cx="12192000" cy="646331"/>
          </a:xfrm>
          <a:prstGeom prst="rect">
            <a:avLst/>
          </a:prstGeom>
        </p:spPr>
        <p:txBody>
          <a:bodyPr wrap="square">
            <a:spAutoFit/>
          </a:bodyPr>
          <a:lstStyle/>
          <a:p>
            <a:pPr algn="ctr"/>
            <a:r>
              <a:rPr lang="en-US" sz="3600" b="1" dirty="0">
                <a:solidFill>
                  <a:srgbClr val="FFFF00"/>
                </a:solidFill>
                <a:latin typeface="Times New Roman" panose="02020603050405020304" pitchFamily="18" charset="0"/>
                <a:cs typeface="Times New Roman" panose="02020603050405020304" pitchFamily="18" charset="0"/>
              </a:rPr>
              <a:t> XỬ LÝ TÌNH HUỐNG</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958670" y="1104486"/>
            <a:ext cx="518091" cy="646331"/>
          </a:xfrm>
          <a:prstGeom prst="rect">
            <a:avLst/>
          </a:prstGeom>
          <a:noFill/>
        </p:spPr>
        <p:txBody>
          <a:bodyPr wrap="square" rtlCol="0">
            <a:spAutoFit/>
          </a:bodyPr>
          <a:lstStyle/>
          <a:p>
            <a:r>
              <a:rPr lang="en-US" sz="3600" b="1" dirty="0">
                <a:solidFill>
                  <a:prstClr val="white"/>
                </a:solidFill>
                <a:latin typeface="Times New Roman" panose="02020603050405020304" pitchFamily="18" charset="0"/>
                <a:cs typeface="Times New Roman" panose="02020603050405020304" pitchFamily="18" charset="0"/>
              </a:rPr>
              <a:t>A</a:t>
            </a:r>
          </a:p>
        </p:txBody>
      </p:sp>
      <p:sp>
        <p:nvSpPr>
          <p:cNvPr id="12" name="TextBox 11"/>
          <p:cNvSpPr txBox="1"/>
          <p:nvPr/>
        </p:nvSpPr>
        <p:spPr>
          <a:xfrm>
            <a:off x="5423776" y="1474589"/>
            <a:ext cx="518091" cy="646331"/>
          </a:xfrm>
          <a:prstGeom prst="rect">
            <a:avLst/>
          </a:prstGeom>
          <a:noFill/>
        </p:spPr>
        <p:txBody>
          <a:bodyPr wrap="square" rtlCol="0">
            <a:spAutoFit/>
          </a:bodyPr>
          <a:lstStyle/>
          <a:p>
            <a:r>
              <a:rPr lang="en-US" sz="3600" b="1" dirty="0">
                <a:solidFill>
                  <a:prstClr val="white"/>
                </a:solidFill>
                <a:latin typeface="Times New Roman" panose="02020603050405020304" pitchFamily="18" charset="0"/>
                <a:cs typeface="Times New Roman" panose="02020603050405020304" pitchFamily="18" charset="0"/>
              </a:rPr>
              <a:t>B</a:t>
            </a:r>
          </a:p>
        </p:txBody>
      </p:sp>
      <p:sp>
        <p:nvSpPr>
          <p:cNvPr id="21" name="Rectangle 20"/>
          <p:cNvSpPr/>
          <p:nvPr/>
        </p:nvSpPr>
        <p:spPr>
          <a:xfrm>
            <a:off x="857250" y="1043977"/>
            <a:ext cx="3936999" cy="3108543"/>
          </a:xfrm>
          <a:prstGeom prst="rect">
            <a:avLst/>
          </a:prstGeom>
        </p:spPr>
        <p:txBody>
          <a:bodyPr wrap="square">
            <a:spAutoFit/>
          </a:bodyPr>
          <a:lstStyle/>
          <a:p>
            <a:pPr algn="just"/>
            <a:r>
              <a:rPr lang="vi-VN" sz="2800" b="1" dirty="0">
                <a:solidFill>
                  <a:prstClr val="black"/>
                </a:solidFill>
                <a:latin typeface="Times New Roman"/>
              </a:rPr>
              <a:t>Tình huống :</a:t>
            </a:r>
            <a:endParaRPr lang="en-US" sz="2800" b="1" dirty="0">
              <a:solidFill>
                <a:prstClr val="black"/>
              </a:solidFill>
              <a:latin typeface="Calibri Light"/>
            </a:endParaRPr>
          </a:p>
          <a:p>
            <a:pPr algn="just"/>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Giờ</a:t>
            </a:r>
            <a:r>
              <a:rPr lang="en-US" sz="2800" dirty="0">
                <a:solidFill>
                  <a:prstClr val="black"/>
                </a:solidFill>
                <a:latin typeface="Times New Roman" pitchFamily="18" charset="0"/>
                <a:cs typeface="Times New Roman" pitchFamily="18" charset="0"/>
              </a:rPr>
              <a:t> tan </a:t>
            </a:r>
            <a:r>
              <a:rPr lang="en-US" sz="2800" dirty="0" err="1">
                <a:solidFill>
                  <a:prstClr val="black"/>
                </a:solidFill>
                <a:latin typeface="Times New Roman" pitchFamily="18" charset="0"/>
                <a:cs typeface="Times New Roman" pitchFamily="18" charset="0"/>
              </a:rPr>
              <a:t>học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nhiều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nhìn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thấy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chú</a:t>
            </a:r>
            <a:r>
              <a:rPr lang="en-US" sz="2800" dirty="0">
                <a:solidFill>
                  <a:prstClr val="black"/>
                </a:solidFill>
                <a:latin typeface="Times New Roman" pitchFamily="18" charset="0"/>
                <a:cs typeface="Times New Roman" pitchFamily="18" charset="0"/>
              </a:rPr>
              <a:t> Ba </a:t>
            </a:r>
            <a:r>
              <a:rPr lang="en-US" sz="2800" dirty="0" err="1">
                <a:solidFill>
                  <a:prstClr val="black"/>
                </a:solidFill>
                <a:latin typeface="Times New Roman" pitchFamily="18" charset="0"/>
                <a:cs typeface="Times New Roman" pitchFamily="18" charset="0"/>
              </a:rPr>
              <a:t>nhặt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lon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loại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vỏ</a:t>
            </a:r>
            <a:r>
              <a:rPr lang="en-US" sz="2800" dirty="0">
                <a:solidFill>
                  <a:prstClr val="black"/>
                </a:solidFill>
                <a:latin typeface="Times New Roman" pitchFamily="18" charset="0"/>
                <a:cs typeface="Times New Roman" pitchFamily="18" charset="0"/>
              </a:rPr>
              <a:t> chai </a:t>
            </a:r>
            <a:r>
              <a:rPr lang="en-US" sz="2800" dirty="0" err="1">
                <a:solidFill>
                  <a:prstClr val="black"/>
                </a:solidFill>
                <a:latin typeface="Times New Roman" pitchFamily="18" charset="0"/>
                <a:cs typeface="Times New Roman" pitchFamily="18" charset="0"/>
              </a:rPr>
              <a:t>nhựa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bao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bì</a:t>
            </a:r>
            <a:r>
              <a:rPr lang="en-US" sz="2800" dirty="0">
                <a:solidFill>
                  <a:prstClr val="black"/>
                </a:solidFill>
                <a:latin typeface="Times New Roman" pitchFamily="18" charset="0"/>
                <a:cs typeface="Times New Roman" pitchFamily="18" charset="0"/>
              </a:rPr>
              <a:t> ở </a:t>
            </a:r>
            <a:r>
              <a:rPr lang="en-US" sz="2800" dirty="0" err="1">
                <a:solidFill>
                  <a:prstClr val="black"/>
                </a:solidFill>
                <a:latin typeface="Times New Roman" pitchFamily="18" charset="0"/>
                <a:cs typeface="Times New Roman" pitchFamily="18" charset="0"/>
              </a:rPr>
              <a:t>trụ</a:t>
            </a:r>
            <a:r>
              <a:rPr lang="en-US" sz="2800" dirty="0">
                <a:solidFill>
                  <a:prstClr val="black"/>
                </a:solidFill>
                <a:latin typeface="Times New Roman" pitchFamily="18" charset="0"/>
                <a:cs typeface="Times New Roman" pitchFamily="18" charset="0"/>
              </a:rPr>
              <a:t> ATM,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hùa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trêu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chọc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gọi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chú</a:t>
            </a:r>
            <a:r>
              <a:rPr lang="en-US" sz="2800" dirty="0">
                <a:solidFill>
                  <a:prstClr val="black"/>
                </a:solidFill>
                <a:latin typeface="Times New Roman" pitchFamily="18" charset="0"/>
                <a:cs typeface="Times New Roman" pitchFamily="18" charset="0"/>
              </a:rPr>
              <a:t> Ba </a:t>
            </a:r>
            <a:r>
              <a:rPr lang="en-US" sz="2800" dirty="0" err="1">
                <a:solidFill>
                  <a:prstClr val="black"/>
                </a:solidFill>
                <a:latin typeface="Times New Roman" pitchFamily="18" charset="0"/>
                <a:cs typeface="Times New Roman" pitchFamily="18" charset="0"/>
              </a:rPr>
              <a:t>bị</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hâm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bị</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chập</a:t>
            </a:r>
            <a:r>
              <a:rPr lang="en-US" sz="2800" dirty="0">
                <a:solidFill>
                  <a:prstClr val="black"/>
                </a:solidFill>
                <a:latin typeface="Times New Roman" pitchFamily="18" charset="0"/>
                <a:cs typeface="Times New Roman" pitchFamily="18" charset="0"/>
              </a:rPr>
              <a:t>”.</a:t>
            </a:r>
            <a:endParaRPr lang="vi-VN" sz="2800" dirty="0">
              <a:solidFill>
                <a:prstClr val="black"/>
              </a:solidFill>
              <a:latin typeface="Times New Roman" pitchFamily="18" charset="0"/>
              <a:cs typeface="Times New Roman" pitchFamily="18" charset="0"/>
            </a:endParaRPr>
          </a:p>
        </p:txBody>
      </p:sp>
      <p:pic>
        <p:nvPicPr>
          <p:cNvPr id="9"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821" y="796999"/>
            <a:ext cx="6247242" cy="55722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8136" y="5045630"/>
            <a:ext cx="5273989" cy="954107"/>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Chứng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sẽ</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gì</a:t>
            </a:r>
            <a:r>
              <a:rPr lang="en-US" sz="2800" b="1" dirty="0">
                <a:solidFill>
                  <a:srgbClr val="FF0000"/>
                </a:solidFill>
                <a:latin typeface="Times New Roman" pitchFamily="18" charset="0"/>
                <a:cs typeface="Times New Roman" pitchFamily="18" charset="0"/>
              </a:rPr>
              <a:t>? </a:t>
            </a:r>
          </a:p>
        </p:txBody>
      </p:sp>
      <p:pic>
        <p:nvPicPr>
          <p:cNvPr id="8" name="Shape 1"/>
          <p:cNvPicPr/>
          <p:nvPr/>
        </p:nvPicPr>
        <p:blipFill>
          <a:blip r:embed="rId3"/>
          <a:stretch/>
        </p:blipFill>
        <p:spPr>
          <a:xfrm>
            <a:off x="10752513" y="383711"/>
            <a:ext cx="1272540" cy="1043940"/>
          </a:xfrm>
          <a:prstGeom prst="rect">
            <a:avLst/>
          </a:prstGeom>
        </p:spPr>
      </p:pic>
    </p:spTree>
    <p:extLst>
      <p:ext uri="{BB962C8B-B14F-4D97-AF65-F5344CB8AC3E}">
        <p14:creationId xmlns:p14="http://schemas.microsoft.com/office/powerpoint/2010/main" val="10175408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49875" y="-66090"/>
            <a:ext cx="12192000" cy="6831250"/>
          </a:xfrm>
          <a:prstGeom prst="rect">
            <a:avLst/>
          </a:prstGeom>
          <a:noFill/>
        </p:spPr>
      </p:pic>
      <p:sp>
        <p:nvSpPr>
          <p:cNvPr id="10" name="TextBox 9"/>
          <p:cNvSpPr txBox="1"/>
          <p:nvPr/>
        </p:nvSpPr>
        <p:spPr>
          <a:xfrm>
            <a:off x="0" y="0"/>
            <a:ext cx="10041775" cy="2708430"/>
          </a:xfrm>
          <a:prstGeom prst="rect">
            <a:avLst/>
          </a:prstGeom>
          <a:solidFill>
            <a:srgbClr val="FFCCFF"/>
          </a:solidFill>
          <a:ln>
            <a:noFill/>
          </a:ln>
        </p:spPr>
        <p:txBody>
          <a:bodyPr wrap="square" lIns="121917" tIns="60958" rIns="121917" bIns="60958" rtlCol="0">
            <a:spAutoFit/>
          </a:bodyPr>
          <a:lstStyle/>
          <a:p>
            <a:r>
              <a:rPr lang="vi-VN" sz="2800" dirty="0"/>
              <a:t>1. Em đồng tình hoặc không đồng tình với hành vi của bạn nào? Vì sao? </a:t>
            </a:r>
          </a:p>
          <a:p>
            <a:r>
              <a:rPr lang="vi-VN" sz="2800" dirty="0"/>
              <a:t>2. Nếu là bạn học cùng lớp với các bạn trên, em sẽ đưa ra lời khuyên gì cho các bạn ấy?</a:t>
            </a:r>
          </a:p>
          <a:p>
            <a:br>
              <a:rPr lang="vi-VN" sz="2800" dirty="0"/>
            </a:br>
            <a:endParaRPr lang="vi-VN" sz="2800" b="1" dirty="0"/>
          </a:p>
        </p:txBody>
      </p:sp>
      <p:sp>
        <p:nvSpPr>
          <p:cNvPr id="9"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919460" y="0"/>
            <a:ext cx="1272540" cy="1043940"/>
          </a:xfrm>
          <a:prstGeom prst="rect">
            <a:avLst/>
          </a:prstGeom>
        </p:spPr>
      </p:pic>
      <p:sp>
        <p:nvSpPr>
          <p:cNvPr id="12" name="Rectangle 11"/>
          <p:cNvSpPr/>
          <p:nvPr/>
        </p:nvSpPr>
        <p:spPr>
          <a:xfrm>
            <a:off x="199501" y="2025908"/>
            <a:ext cx="4256116" cy="4832092"/>
          </a:xfrm>
          <a:prstGeom prst="rect">
            <a:avLst/>
          </a:prstGeom>
          <a:solidFill>
            <a:srgbClr val="00FFFF"/>
          </a:solidFill>
        </p:spPr>
        <p:txBody>
          <a:bodyPr wrap="square">
            <a:spAutoFit/>
          </a:bodyPr>
          <a:lstStyle/>
          <a:p>
            <a:r>
              <a:rPr lang="vi-VN" sz="2800" b="1" dirty="0"/>
              <a:t>Nhóm 1: Tình huống 1: </a:t>
            </a:r>
            <a:r>
              <a:rPr lang="vi-VN" sz="2800" dirty="0"/>
              <a:t>Hôm nay, Lan có nhiều bài tập về nhà cần làm xong nhưng tối có chương trình tivi Lan yêu thích. Lan định sáng mai sẽ dậy sớm làm bài. Nhưng do thức khuya, Lan ngủ dậy muộn, bị trễ giờ đi học và không hoàn thành bài tập.</a:t>
            </a:r>
          </a:p>
        </p:txBody>
      </p:sp>
      <p:sp>
        <p:nvSpPr>
          <p:cNvPr id="13" name="Rectangle 12"/>
          <p:cNvSpPr/>
          <p:nvPr/>
        </p:nvSpPr>
        <p:spPr>
          <a:xfrm>
            <a:off x="4605251" y="2028308"/>
            <a:ext cx="3707475" cy="4832092"/>
          </a:xfrm>
          <a:prstGeom prst="rect">
            <a:avLst/>
          </a:prstGeom>
          <a:solidFill>
            <a:srgbClr val="00FFFF"/>
          </a:solidFill>
        </p:spPr>
        <p:txBody>
          <a:bodyPr wrap="square">
            <a:spAutoFit/>
          </a:bodyPr>
          <a:lstStyle/>
          <a:p>
            <a:r>
              <a:rPr lang="vi-VN" sz="2800" b="1" dirty="0"/>
              <a:t>Nhóm 2: Tình huống 2: </a:t>
            </a:r>
            <a:r>
              <a:rPr lang="vi-VN" sz="2800" dirty="0"/>
              <a:t>Một nhóm bạn trong lớp 6A thường để nước tràn lênh láng khi rửa chân tay ở vòi nước phía sau khu nhà đang xây trong sân trường. Các bạn ấy còn hay quên tắt điện, quạt trong lớp mỗi khi ra về.</a:t>
            </a:r>
          </a:p>
        </p:txBody>
      </p:sp>
      <p:sp>
        <p:nvSpPr>
          <p:cNvPr id="15" name="Rectangle 14"/>
          <p:cNvSpPr/>
          <p:nvPr/>
        </p:nvSpPr>
        <p:spPr>
          <a:xfrm>
            <a:off x="8478983" y="2047442"/>
            <a:ext cx="3524590" cy="4832092"/>
          </a:xfrm>
          <a:prstGeom prst="rect">
            <a:avLst/>
          </a:prstGeom>
          <a:solidFill>
            <a:srgbClr val="00FFFF"/>
          </a:solidFill>
        </p:spPr>
        <p:txBody>
          <a:bodyPr wrap="square">
            <a:spAutoFit/>
          </a:bodyPr>
          <a:lstStyle/>
          <a:p>
            <a:r>
              <a:rPr lang="vi-VN" sz="2800" b="1" dirty="0"/>
              <a:t>Nhóm 3,4: Tình huống 3: </a:t>
            </a:r>
            <a:r>
              <a:rPr lang="vi-VN" sz="2800" dirty="0"/>
              <a:t>Bạn An là học sinh lớp 6 nhưng luôn đòi bố mẹ mua cho những đồ đắt tiền như quần áo hàng hiệu, máy nghe nhạc, điện thoại thông minh,... để tỏ vẻ sành điệu trước mặt bạn bè.</a:t>
            </a:r>
          </a:p>
        </p:txBody>
      </p:sp>
      <p:sp>
        <p:nvSpPr>
          <p:cNvPr id="9217" name="Rectangle 1"/>
          <p:cNvSpPr>
            <a:spLocks noChangeArrowheads="1"/>
          </p:cNvSpPr>
          <p:nvPr/>
        </p:nvSpPr>
        <p:spPr bwMode="auto">
          <a:xfrm>
            <a:off x="199508" y="1974657"/>
            <a:ext cx="3341717" cy="4401205"/>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Tình</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huống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1: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Lan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đang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thời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gian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=&gt;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Em</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sẽ</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khuyên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Lan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lần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sau</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không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như</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vậy</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nữa</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việc</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hôm</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nay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chớ</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để</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ngày</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mai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chúng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ta</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biết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tiết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kiệm</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thời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gian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bản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thân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mình</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9218" name="Rectangle 2"/>
          <p:cNvSpPr>
            <a:spLocks noChangeArrowheads="1"/>
          </p:cNvSpPr>
          <p:nvPr/>
        </p:nvSpPr>
        <p:spPr bwMode="auto">
          <a:xfrm>
            <a:off x="3807248" y="2025908"/>
            <a:ext cx="4006735" cy="4832092"/>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Tình</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huống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2: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Các</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bạn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đang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tài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nguyên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nước</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và</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điện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nhà</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trường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=&gt;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Em</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sẽ</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nhắc</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nhở</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các</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bạn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không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nước</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và</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điện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như</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vậy</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vì</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đây</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là</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tài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nguyên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chung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toàn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trường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mỗi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người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tiết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kiệm</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một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chút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9219" name="Rectangle 3"/>
          <p:cNvSpPr>
            <a:spLocks noChangeArrowheads="1"/>
          </p:cNvSpPr>
          <p:nvPr/>
        </p:nvSpPr>
        <p:spPr bwMode="auto">
          <a:xfrm>
            <a:off x="8146473" y="2025908"/>
            <a:ext cx="3929152" cy="4832092"/>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Tình</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huống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3: An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đang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về</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tiền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bạc</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gia</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đình</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=&gt;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Em</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sẽ</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nói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cho</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An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biết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ở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ngoài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xã</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hội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còn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rất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nhiều</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người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nghèo</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khổ</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và</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họ</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thiếu</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thốn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rất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nhiều</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vì</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vậy</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chúng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ta</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biết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tiết</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kiệm</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tiền</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bạc</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để</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có</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thể</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giúp</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đỡ</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cho</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gia</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đình</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cũng</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như</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xã</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hội</a:t>
            </a:r>
            <a:r>
              <a:rPr kumimoji="0" lang="en-US" sz="28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pic>
        <p:nvPicPr>
          <p:cNvPr id="16" name="Picture 15"/>
          <p:cNvPicPr>
            <a:picLocks noChangeAspect="1"/>
          </p:cNvPicPr>
          <p:nvPr/>
        </p:nvPicPr>
        <p:blipFill>
          <a:blip r:embed="rId4" cstate="print"/>
          <a:srcRect l="5257" t="19184" r="3513" b="27566"/>
          <a:stretch>
            <a:fillRect/>
          </a:stretch>
        </p:blipFill>
        <p:spPr>
          <a:xfrm>
            <a:off x="10241281" y="1047400"/>
            <a:ext cx="1047404" cy="831273"/>
          </a:xfrm>
          <a:prstGeom prst="rect">
            <a:avLst/>
          </a:prstGeom>
        </p:spPr>
      </p:pic>
    </p:spTree>
    <p:extLst>
      <p:ext uri="{BB962C8B-B14F-4D97-AF65-F5344CB8AC3E}">
        <p14:creationId xmlns:p14="http://schemas.microsoft.com/office/powerpoint/2010/main" val="40943488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1" nodeType="clickEffect">
                                  <p:stCondLst>
                                    <p:cond delay="0"/>
                                  </p:stCondLst>
                                  <p:childTnLst>
                                    <p:animEffect transition="out" filter="randombar(horizontal)">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4" presetClass="entr" presetSubtype="10" fill="hold" grpId="0" nodeType="withEffect">
                                  <p:stCondLst>
                                    <p:cond delay="0"/>
                                  </p:stCondLst>
                                  <p:childTnLst>
                                    <p:set>
                                      <p:cBhvr>
                                        <p:cTn id="27" dur="1" fill="hold">
                                          <p:stCondLst>
                                            <p:cond delay="0"/>
                                          </p:stCondLst>
                                        </p:cTn>
                                        <p:tgtEl>
                                          <p:spTgt spid="9217"/>
                                        </p:tgtEl>
                                        <p:attrNameLst>
                                          <p:attrName>style.visibility</p:attrName>
                                        </p:attrNameLst>
                                      </p:cBhvr>
                                      <p:to>
                                        <p:strVal val="visible"/>
                                      </p:to>
                                    </p:set>
                                    <p:animEffect transition="in" filter="randombar(horizontal)">
                                      <p:cBhvr>
                                        <p:cTn id="28" dur="500"/>
                                        <p:tgtEl>
                                          <p:spTgt spid="921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4" presetClass="entr" presetSubtype="10" fill="hold" grpId="0" nodeType="withEffect">
                                  <p:stCondLst>
                                    <p:cond delay="0"/>
                                  </p:stCondLst>
                                  <p:childTnLst>
                                    <p:set>
                                      <p:cBhvr>
                                        <p:cTn id="35" dur="1" fill="hold">
                                          <p:stCondLst>
                                            <p:cond delay="0"/>
                                          </p:stCondLst>
                                        </p:cTn>
                                        <p:tgtEl>
                                          <p:spTgt spid="9218"/>
                                        </p:tgtEl>
                                        <p:attrNameLst>
                                          <p:attrName>style.visibility</p:attrName>
                                        </p:attrNameLst>
                                      </p:cBhvr>
                                      <p:to>
                                        <p:strVal val="visible"/>
                                      </p:to>
                                    </p:set>
                                    <p:animEffect transition="in" filter="randombar(horizontal)">
                                      <p:cBhvr>
                                        <p:cTn id="36" dur="500"/>
                                        <p:tgtEl>
                                          <p:spTgt spid="921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grpId="1" nodeType="clickEffect">
                                  <p:stCondLst>
                                    <p:cond delay="0"/>
                                  </p:stCondLst>
                                  <p:childTnLst>
                                    <p:animEffect transition="out" filter="randombar(horizontal)">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14" presetClass="entr" presetSubtype="10" fill="hold" grpId="0" nodeType="withEffect">
                                  <p:stCondLst>
                                    <p:cond delay="0"/>
                                  </p:stCondLst>
                                  <p:childTnLst>
                                    <p:set>
                                      <p:cBhvr>
                                        <p:cTn id="43" dur="1" fill="hold">
                                          <p:stCondLst>
                                            <p:cond delay="0"/>
                                          </p:stCondLst>
                                        </p:cTn>
                                        <p:tgtEl>
                                          <p:spTgt spid="9219"/>
                                        </p:tgtEl>
                                        <p:attrNameLst>
                                          <p:attrName>style.visibility</p:attrName>
                                        </p:attrNameLst>
                                      </p:cBhvr>
                                      <p:to>
                                        <p:strVal val="visible"/>
                                      </p:to>
                                    </p:set>
                                    <p:animEffect transition="in" filter="randombar(horizontal)">
                                      <p:cBhvr>
                                        <p:cTn id="44"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5" grpId="0" animBg="1"/>
      <p:bldP spid="15" grpId="1" animBg="1"/>
      <p:bldP spid="9217" grpId="0" animBg="1"/>
      <p:bldP spid="9218" grpId="0" animBg="1"/>
      <p:bldP spid="92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8:</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216257" y="3074883"/>
            <a:ext cx="3218888" cy="584775"/>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IV. VẬN DỤNG</a:t>
            </a: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9" name="Shape 1"/>
          <p:cNvPicPr/>
          <p:nvPr/>
        </p:nvPicPr>
        <p:blipFill>
          <a:blip r:embed="rId9"/>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7906694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246378" y="-751890"/>
            <a:ext cx="12192000" cy="6831250"/>
          </a:xfrm>
          <a:prstGeom prst="rect">
            <a:avLst/>
          </a:prstGeom>
          <a:noFill/>
        </p:spPr>
      </p:pic>
      <p:sp>
        <p:nvSpPr>
          <p:cNvPr id="11" name="AutoShape 3"/>
          <p:cNvSpPr>
            <a:spLocks noChangeArrowheads="1"/>
          </p:cNvSpPr>
          <p:nvPr/>
        </p:nvSpPr>
        <p:spPr bwMode="gray">
          <a:xfrm>
            <a:off x="3567700" y="299250"/>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HÀNH ĐỘNG </a:t>
            </a:r>
          </a:p>
        </p:txBody>
      </p:sp>
      <p:sp>
        <p:nvSpPr>
          <p:cNvPr id="15" name="Rectangle 14"/>
          <p:cNvSpPr/>
          <p:nvPr/>
        </p:nvSpPr>
        <p:spPr>
          <a:xfrm>
            <a:off x="246378" y="1364982"/>
            <a:ext cx="3026757" cy="4832092"/>
          </a:xfrm>
          <a:prstGeom prst="rect">
            <a:avLst/>
          </a:prstGeom>
          <a:solidFill>
            <a:srgbClr val="FFCCFF"/>
          </a:solidFill>
        </p:spPr>
        <p:txBody>
          <a:bodyPr wrap="square">
            <a:spAutoFit/>
          </a:bodyPr>
          <a:lstStyle/>
          <a:p>
            <a:r>
              <a:rPr lang="en-US" sz="2800" b="1" i="1" dirty="0" err="1">
                <a:latin typeface="Times New Roman" pitchFamily="18" charset="0"/>
                <a:cs typeface="Times New Roman" pitchFamily="18" charset="0"/>
              </a:rPr>
              <a:t>Dự</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án</a:t>
            </a:r>
            <a:r>
              <a:rPr lang="en-US" sz="2800" b="1" i="1" dirty="0">
                <a:latin typeface="Times New Roman" pitchFamily="18" charset="0"/>
                <a:cs typeface="Times New Roman" pitchFamily="18" charset="0"/>
              </a:rPr>
              <a:t> 1</a:t>
            </a:r>
            <a:r>
              <a:rPr lang="vi-VN" sz="2800" b="1" i="1"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Hãy rà soát số tiền em đã chi cho 6 ngày đi học và suy nghĩ có thể tiết kiệm bao nhiêu để có đủ chi phí mua giày dép, sách vở cho năm học mới mà không phải xin bố mẹ.</a:t>
            </a:r>
          </a:p>
        </p:txBody>
      </p:sp>
      <p:pic>
        <p:nvPicPr>
          <p:cNvPr id="16" name="Shape 1"/>
          <p:cNvPicPr/>
          <p:nvPr/>
        </p:nvPicPr>
        <p:blipFill>
          <a:blip r:embed="rId3"/>
          <a:stretch/>
        </p:blipFill>
        <p:spPr>
          <a:xfrm>
            <a:off x="10919460" y="0"/>
            <a:ext cx="1272540" cy="1043940"/>
          </a:xfrm>
          <a:prstGeom prst="rect">
            <a:avLst/>
          </a:prstGeom>
        </p:spPr>
      </p:pic>
      <p:pic>
        <p:nvPicPr>
          <p:cNvPr id="14" name="Picutre 271"/>
          <p:cNvPicPr/>
          <p:nvPr/>
        </p:nvPicPr>
        <p:blipFill>
          <a:blip r:embed="rId4"/>
          <a:stretch/>
        </p:blipFill>
        <p:spPr>
          <a:xfrm>
            <a:off x="3817901" y="1266710"/>
            <a:ext cx="4090670" cy="4385946"/>
          </a:xfrm>
          <a:prstGeom prst="rect">
            <a:avLst/>
          </a:prstGeom>
        </p:spPr>
      </p:pic>
      <p:sp>
        <p:nvSpPr>
          <p:cNvPr id="17" name="Rectangle 16"/>
          <p:cNvSpPr/>
          <p:nvPr/>
        </p:nvSpPr>
        <p:spPr>
          <a:xfrm>
            <a:off x="8402781" y="1303426"/>
            <a:ext cx="3240579" cy="4955203"/>
          </a:xfrm>
          <a:prstGeom prst="rect">
            <a:avLst/>
          </a:prstGeom>
          <a:solidFill>
            <a:srgbClr val="FFFFCC"/>
          </a:solidFill>
        </p:spPr>
        <p:txBody>
          <a:bodyPr wrap="square">
            <a:spAutoFit/>
          </a:bodyPr>
          <a:lstStyle/>
          <a:p>
            <a:r>
              <a:rPr lang="en-US" sz="2800" b="1" i="1" dirty="0" err="1">
                <a:latin typeface="Times New Roman" pitchFamily="18" charset="0"/>
                <a:cs typeface="Times New Roman" pitchFamily="18" charset="0"/>
              </a:rPr>
              <a:t>Dự</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án</a:t>
            </a:r>
            <a:r>
              <a:rPr lang="en-US" sz="2800" b="1" i="1" dirty="0">
                <a:latin typeface="Times New Roman" pitchFamily="18" charset="0"/>
                <a:cs typeface="Times New Roman" pitchFamily="18" charset="0"/>
              </a:rPr>
              <a:t> 2</a:t>
            </a:r>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Em hãy tự nhận xét việc rèn luyện tính tiết kiệm của mình, bạn bè và người thân. Nêu 5 điều góp ý cho chính em, bạn bè và người thân để cùng nhau thay đổi tích cực hơn.</a:t>
            </a:r>
          </a:p>
          <a:p>
            <a:br>
              <a:rPr lang="vi-VN" b="1" dirty="0"/>
            </a:br>
            <a:endParaRPr lang="vi-VN" dirty="0"/>
          </a:p>
        </p:txBody>
      </p:sp>
    </p:spTree>
    <p:extLst>
      <p:ext uri="{BB962C8B-B14F-4D97-AF65-F5344CB8AC3E}">
        <p14:creationId xmlns:p14="http://schemas.microsoft.com/office/powerpoint/2010/main" val="37886622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8"/>
          <p:cNvSpPr>
            <a:spLocks noChangeArrowheads="1"/>
          </p:cNvSpPr>
          <p:nvPr/>
        </p:nvSpPr>
        <p:spPr bwMode="auto">
          <a:xfrm>
            <a:off x="4674777" y="828678"/>
            <a:ext cx="2842445" cy="523220"/>
          </a:xfrm>
          <a:prstGeom prst="rect">
            <a:avLst/>
          </a:prstGeom>
          <a:solidFill>
            <a:srgbClr val="66FFFF"/>
          </a:solidFill>
          <a:ln w="9525">
            <a:solidFill>
              <a:srgbClr val="FF0000"/>
            </a:solidFill>
            <a:miter lim="800000"/>
            <a:headEnd/>
            <a:tailEnd/>
          </a:ln>
        </p:spPr>
        <p:txBody>
          <a:bodyPr wrap="none">
            <a:spAutoFit/>
          </a:bodyPr>
          <a:lstStyle/>
          <a:p>
            <a:r>
              <a:rPr lang="en-US" sz="2800" b="1" dirty="0">
                <a:solidFill>
                  <a:srgbClr val="FF0000"/>
                </a:solidFill>
                <a:latin typeface="Monotype Corsiva" pitchFamily="66" charset="0"/>
              </a:rPr>
              <a:t>PHIẾU HỌC TẬP </a:t>
            </a:r>
            <a:endParaRPr lang="vi-VN" sz="2800" dirty="0">
              <a:solidFill>
                <a:srgbClr val="FF0000"/>
              </a:solidFill>
            </a:endParaRPr>
          </a:p>
        </p:txBody>
      </p:sp>
      <p:pic>
        <p:nvPicPr>
          <p:cNvPr id="11270" name="Picture 3" descr="k00-8"/>
          <p:cNvPicPr>
            <a:picLocks noChangeAspect="1" noChangeArrowheads="1"/>
          </p:cNvPicPr>
          <p:nvPr/>
        </p:nvPicPr>
        <p:blipFill>
          <a:blip r:embed="rId2"/>
          <a:srcRect/>
          <a:stretch>
            <a:fillRect/>
          </a:stretch>
        </p:blipFill>
        <p:spPr bwMode="auto">
          <a:xfrm>
            <a:off x="2184400" y="168276"/>
            <a:ext cx="8096251" cy="549275"/>
          </a:xfrm>
          <a:prstGeom prst="rect">
            <a:avLst/>
          </a:prstGeom>
          <a:noFill/>
          <a:ln w="9525">
            <a:noFill/>
            <a:miter lim="800000"/>
            <a:headEnd/>
            <a:tailEnd/>
          </a:ln>
        </p:spPr>
      </p:pic>
      <p:pic>
        <p:nvPicPr>
          <p:cNvPr id="11271" name="Picture 3" descr="k00-8"/>
          <p:cNvPicPr>
            <a:picLocks noChangeAspect="1" noChangeArrowheads="1"/>
          </p:cNvPicPr>
          <p:nvPr/>
        </p:nvPicPr>
        <p:blipFill>
          <a:blip r:embed="rId2"/>
          <a:srcRect/>
          <a:stretch>
            <a:fillRect/>
          </a:stretch>
        </p:blipFill>
        <p:spPr bwMode="auto">
          <a:xfrm>
            <a:off x="857251" y="6237289"/>
            <a:ext cx="10572749" cy="549275"/>
          </a:xfrm>
          <a:prstGeom prst="rect">
            <a:avLst/>
          </a:prstGeom>
          <a:noFill/>
          <a:ln w="9525">
            <a:noFill/>
            <a:miter lim="800000"/>
            <a:headEnd/>
            <a:tailEnd/>
          </a:ln>
        </p:spPr>
      </p:pic>
      <p:sp>
        <p:nvSpPr>
          <p:cNvPr id="14" name="Rounded Rectangle 13"/>
          <p:cNvSpPr/>
          <p:nvPr/>
        </p:nvSpPr>
        <p:spPr>
          <a:xfrm>
            <a:off x="190501" y="1857375"/>
            <a:ext cx="4095751"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a:solidFill>
                  <a:schemeClr val="tx1"/>
                </a:solidFill>
              </a:rPr>
              <a:t>Những </a:t>
            </a:r>
            <a:r>
              <a:rPr lang="en-US" sz="2800" dirty="0">
                <a:solidFill>
                  <a:schemeClr val="tx1"/>
                </a:solidFill>
              </a:rPr>
              <a:t>chi </a:t>
            </a:r>
            <a:r>
              <a:rPr lang="vi-VN" sz="2800" dirty="0">
                <a:solidFill>
                  <a:schemeClr val="tx1"/>
                </a:solidFill>
              </a:rPr>
              <a:t>tiết nào trong câu chuyện thể hiện lối sống tiết kiệm của Bác Hồ?</a:t>
            </a:r>
          </a:p>
        </p:txBody>
      </p:sp>
      <p:sp>
        <p:nvSpPr>
          <p:cNvPr id="17" name="Rounded Rectangle 16"/>
          <p:cNvSpPr/>
          <p:nvPr/>
        </p:nvSpPr>
        <p:spPr>
          <a:xfrm>
            <a:off x="4421717" y="1857375"/>
            <a:ext cx="4095749"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a:solidFill>
                  <a:schemeClr val="tx1"/>
                </a:solidFill>
              </a:rPr>
              <a:t>Từ câu chuyện về Bác Hồ, em hiểu tiết kiệm là gì? </a:t>
            </a:r>
          </a:p>
        </p:txBody>
      </p:sp>
      <p:sp>
        <p:nvSpPr>
          <p:cNvPr id="18" name="Rounded Rectangle 17"/>
          <p:cNvSpPr/>
          <p:nvPr/>
        </p:nvSpPr>
        <p:spPr>
          <a:xfrm>
            <a:off x="8667751" y="1857375"/>
            <a:ext cx="3333749" cy="1714500"/>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a:solidFill>
                  <a:schemeClr val="tx1"/>
                </a:solidFill>
              </a:rPr>
              <a:t>Em rút ra được bài học gì cho bản thân từ câu chuyện trên?</a:t>
            </a:r>
          </a:p>
        </p:txBody>
      </p:sp>
      <p:sp>
        <p:nvSpPr>
          <p:cNvPr id="19" name="Rectangle 18"/>
          <p:cNvSpPr/>
          <p:nvPr/>
        </p:nvSpPr>
        <p:spPr>
          <a:xfrm>
            <a:off x="381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0" name="Rectangle 19"/>
          <p:cNvSpPr/>
          <p:nvPr/>
        </p:nvSpPr>
        <p:spPr>
          <a:xfrm>
            <a:off x="437515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1" name="Rectangle 20"/>
          <p:cNvSpPr/>
          <p:nvPr/>
        </p:nvSpPr>
        <p:spPr>
          <a:xfrm>
            <a:off x="8382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cxnSp>
        <p:nvCxnSpPr>
          <p:cNvPr id="30" name="Straight Arrow Connector 29"/>
          <p:cNvCxnSpPr/>
          <p:nvPr/>
        </p:nvCxnSpPr>
        <p:spPr>
          <a:xfrm rot="10800000" flipV="1">
            <a:off x="2332567" y="1357313"/>
            <a:ext cx="4334933" cy="455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418528" y="1606286"/>
            <a:ext cx="500062" cy="211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667500" y="1357313"/>
            <a:ext cx="3524251" cy="5000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4" idx="2"/>
            <a:endCxn id="19" idx="0"/>
          </p:cNvCxnSpPr>
          <p:nvPr/>
        </p:nvCxnSpPr>
        <p:spPr>
          <a:xfrm rot="5400000">
            <a:off x="1821129" y="4012936"/>
            <a:ext cx="785812"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0" idx="0"/>
          </p:cNvCxnSpPr>
          <p:nvPr/>
        </p:nvCxnSpPr>
        <p:spPr>
          <a:xfrm rot="5400000">
            <a:off x="5795170" y="4033044"/>
            <a:ext cx="785812" cy="635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2"/>
          </p:cNvCxnSpPr>
          <p:nvPr/>
        </p:nvCxnSpPr>
        <p:spPr>
          <a:xfrm rot="16200000" flipH="1">
            <a:off x="9930343" y="3977217"/>
            <a:ext cx="857250"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3" name="Shape 1"/>
          <p:cNvPicPr/>
          <p:nvPr/>
        </p:nvPicPr>
        <p:blipFill>
          <a:blip r:embed="rId3"/>
          <a:stretch/>
        </p:blipFill>
        <p:spPr>
          <a:xfrm>
            <a:off x="10919460" y="0"/>
            <a:ext cx="1272540" cy="1043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66250" y="-382385"/>
            <a:ext cx="12568844" cy="7498079"/>
          </a:xfrm>
          <a:prstGeom prst="rect">
            <a:avLst/>
          </a:prstGeom>
        </p:spPr>
      </p:pic>
      <p:pic>
        <p:nvPicPr>
          <p:cNvPr id="15" name="Shape 1"/>
          <p:cNvPicPr/>
          <p:nvPr/>
        </p:nvPicPr>
        <p:blipFill>
          <a:blip r:embed="rId4"/>
          <a:stretch/>
        </p:blipFill>
        <p:spPr>
          <a:xfrm>
            <a:off x="10919460" y="0"/>
            <a:ext cx="1272540" cy="1043940"/>
          </a:xfrm>
          <a:prstGeom prst="rect">
            <a:avLst/>
          </a:prstGeom>
        </p:spPr>
      </p:pic>
      <p:sp>
        <p:nvSpPr>
          <p:cNvPr id="61441" name="Rectangle 1"/>
          <p:cNvSpPr>
            <a:spLocks noChangeArrowheads="1"/>
          </p:cNvSpPr>
          <p:nvPr/>
        </p:nvSpPr>
        <p:spPr bwMode="auto">
          <a:xfrm>
            <a:off x="1878677" y="1113903"/>
            <a:ext cx="967601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Những</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chi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tiết</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trong</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câu</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chuyện</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thể</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hiện</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lối</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sống</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tiết</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kiệm</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của</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Bác</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rgbClr val="FF0000"/>
                </a:solidFill>
                <a:effectLst/>
                <a:latin typeface="Arial" pitchFamily="34" charset="0"/>
                <a:ea typeface="Calibri" pitchFamily="34" charset="0"/>
                <a:cs typeface="Times New Roman" pitchFamily="18" charset="0"/>
              </a:rPr>
              <a:t>Hồ</a:t>
            </a:r>
            <a:r>
              <a:rPr kumimoji="0" lang="en-US" sz="3200" b="0" i="0" u="none" strike="noStrike" cap="none" normalizeH="0" baseline="0" dirty="0">
                <a:ln>
                  <a:noFill/>
                </a:ln>
                <a:solidFill>
                  <a:srgbClr val="FF0000"/>
                </a:solidFill>
                <a:effectLst/>
                <a:latin typeface="Arial" pitchFamily="34" charset="0"/>
                <a:ea typeface="Calibri" pitchFamily="34" charset="0"/>
                <a:cs typeface="Times New Roman" pitchFamily="18" charset="0"/>
              </a:rPr>
              <a:t>:</a:t>
            </a:r>
            <a:endParaRPr kumimoji="0" lang="vi-VN" sz="32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Bữa</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quy</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định</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không</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quá</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3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món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món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gì</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phải</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hết</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đấy</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Có</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quả</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chuối</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hơi</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nẫu</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nhiều</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người</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không</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ăn,bác</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bảo</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lấy</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dao</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gọt</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phần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nẫu</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đi</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để</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Đi</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công</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tác</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Bác</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thường</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bảo</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các</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đồng</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chỉ</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chuẩn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bị</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cơm</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nắm</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- 10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ngày</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nhịn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bữa</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tháng</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nhịn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3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bữa</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để</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cho</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người</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nghèo</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Nếu</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miếng</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giấy</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nhỏ</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đủ</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viết</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thì</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chớ</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dùng</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tờ</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to.</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385900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66250" y="249368"/>
            <a:ext cx="12568844" cy="6683432"/>
          </a:xfrm>
          <a:prstGeom prst="rect">
            <a:avLst/>
          </a:prstGeom>
        </p:spPr>
      </p:pic>
      <p:pic>
        <p:nvPicPr>
          <p:cNvPr id="15" name="Shape 1"/>
          <p:cNvPicPr/>
          <p:nvPr/>
        </p:nvPicPr>
        <p:blipFill>
          <a:blip r:embed="rId4"/>
          <a:stretch/>
        </p:blipFill>
        <p:spPr>
          <a:xfrm>
            <a:off x="10919460" y="0"/>
            <a:ext cx="1272540" cy="1043940"/>
          </a:xfrm>
          <a:prstGeom prst="rect">
            <a:avLst/>
          </a:prstGeom>
        </p:spPr>
      </p:pic>
      <p:sp>
        <p:nvSpPr>
          <p:cNvPr id="61441" name="Rectangle 1"/>
          <p:cNvSpPr>
            <a:spLocks noChangeArrowheads="1"/>
          </p:cNvSpPr>
          <p:nvPr/>
        </p:nvSpPr>
        <p:spPr bwMode="auto">
          <a:xfrm>
            <a:off x="1795548" y="3169560"/>
            <a:ext cx="967601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600" dirty="0" err="1">
                <a:solidFill>
                  <a:srgbClr val="FF0000"/>
                </a:solidFill>
              </a:rPr>
              <a:t>Từ</a:t>
            </a:r>
            <a:r>
              <a:rPr lang="en-US" sz="3600" dirty="0">
                <a:solidFill>
                  <a:srgbClr val="FF0000"/>
                </a:solidFill>
              </a:rPr>
              <a:t> </a:t>
            </a:r>
            <a:r>
              <a:rPr lang="en-US" sz="3600" dirty="0" err="1">
                <a:solidFill>
                  <a:srgbClr val="FF0000"/>
                </a:solidFill>
              </a:rPr>
              <a:t>câu</a:t>
            </a:r>
            <a:r>
              <a:rPr lang="en-US" sz="3600" dirty="0">
                <a:solidFill>
                  <a:srgbClr val="FF0000"/>
                </a:solidFill>
              </a:rPr>
              <a:t> </a:t>
            </a:r>
            <a:r>
              <a:rPr lang="en-US" sz="3600" dirty="0" err="1">
                <a:solidFill>
                  <a:srgbClr val="FF0000"/>
                </a:solidFill>
              </a:rPr>
              <a:t>chuyện</a:t>
            </a:r>
            <a:r>
              <a:rPr lang="en-US" sz="3600" dirty="0">
                <a:solidFill>
                  <a:srgbClr val="FF0000"/>
                </a:solidFill>
              </a:rPr>
              <a:t> </a:t>
            </a:r>
            <a:r>
              <a:rPr lang="en-US" sz="3600" dirty="0" err="1">
                <a:solidFill>
                  <a:srgbClr val="FF0000"/>
                </a:solidFill>
              </a:rPr>
              <a:t>về</a:t>
            </a:r>
            <a:r>
              <a:rPr lang="en-US" sz="3600" dirty="0">
                <a:solidFill>
                  <a:srgbClr val="FF0000"/>
                </a:solidFill>
              </a:rPr>
              <a:t> </a:t>
            </a:r>
            <a:r>
              <a:rPr lang="en-US" sz="3600" dirty="0" err="1">
                <a:solidFill>
                  <a:srgbClr val="FF0000"/>
                </a:solidFill>
              </a:rPr>
              <a:t>Bác</a:t>
            </a:r>
            <a:r>
              <a:rPr lang="en-US" sz="3600" dirty="0">
                <a:solidFill>
                  <a:srgbClr val="FF0000"/>
                </a:solidFill>
              </a:rPr>
              <a:t> </a:t>
            </a:r>
            <a:r>
              <a:rPr lang="en-US" sz="3600" dirty="0" err="1">
                <a:solidFill>
                  <a:srgbClr val="FF0000"/>
                </a:solidFill>
              </a:rPr>
              <a:t>Hồ</a:t>
            </a:r>
            <a:r>
              <a:rPr lang="en-US" sz="3600" dirty="0">
                <a:solidFill>
                  <a:srgbClr val="FF0000"/>
                </a:solidFill>
              </a:rPr>
              <a:t>, </a:t>
            </a:r>
            <a:r>
              <a:rPr lang="en-US" sz="3600" dirty="0" err="1">
                <a:solidFill>
                  <a:srgbClr val="FF0000"/>
                </a:solidFill>
              </a:rPr>
              <a:t>em</a:t>
            </a:r>
            <a:r>
              <a:rPr lang="en-US" sz="3600" dirty="0">
                <a:solidFill>
                  <a:srgbClr val="FF0000"/>
                </a:solidFill>
              </a:rPr>
              <a:t> </a:t>
            </a:r>
            <a:r>
              <a:rPr lang="en-US" sz="3600" dirty="0" err="1">
                <a:solidFill>
                  <a:srgbClr val="FF0000"/>
                </a:solidFill>
              </a:rPr>
              <a:t>hiểu</a:t>
            </a:r>
            <a:r>
              <a:rPr lang="en-US" sz="3600" dirty="0">
                <a:solidFill>
                  <a:srgbClr val="FF0000"/>
                </a:solidFill>
              </a:rPr>
              <a:t> </a:t>
            </a:r>
            <a:r>
              <a:rPr lang="en-US" sz="3600" dirty="0" err="1">
                <a:solidFill>
                  <a:srgbClr val="FF0000"/>
                </a:solidFill>
              </a:rPr>
              <a:t>tiết</a:t>
            </a:r>
            <a:r>
              <a:rPr lang="en-US" sz="3600" dirty="0">
                <a:solidFill>
                  <a:srgbClr val="FF0000"/>
                </a:solidFill>
              </a:rPr>
              <a:t> </a:t>
            </a:r>
            <a:r>
              <a:rPr lang="en-US" sz="3600" dirty="0" err="1">
                <a:solidFill>
                  <a:srgbClr val="FF0000"/>
                </a:solidFill>
              </a:rPr>
              <a:t>kiệm</a:t>
            </a:r>
            <a:r>
              <a:rPr lang="en-US" sz="3600" dirty="0">
                <a:solidFill>
                  <a:srgbClr val="FF0000"/>
                </a:solidFill>
              </a:rPr>
              <a:t> </a:t>
            </a:r>
            <a:r>
              <a:rPr lang="en-US" sz="3600" dirty="0" err="1">
                <a:solidFill>
                  <a:srgbClr val="FF0000"/>
                </a:solidFill>
              </a:rPr>
              <a:t>là</a:t>
            </a:r>
            <a:r>
              <a:rPr lang="en-US" sz="3600" dirty="0">
                <a:solidFill>
                  <a:srgbClr val="FF0000"/>
                </a:solidFill>
              </a:rPr>
              <a:t>: </a:t>
            </a:r>
            <a:r>
              <a:rPr lang="en-US" sz="3600" dirty="0" err="1"/>
              <a:t>sử</a:t>
            </a:r>
            <a:r>
              <a:rPr lang="en-US" sz="3600" dirty="0"/>
              <a:t> </a:t>
            </a:r>
            <a:r>
              <a:rPr lang="en-US" sz="3600" dirty="0" err="1"/>
              <a:t>dụng</a:t>
            </a:r>
            <a:r>
              <a:rPr lang="en-US" sz="3600" dirty="0"/>
              <a:t> </a:t>
            </a:r>
            <a:r>
              <a:rPr lang="en-US" sz="3600" dirty="0" err="1"/>
              <a:t>một</a:t>
            </a:r>
            <a:r>
              <a:rPr lang="en-US" sz="3600" dirty="0"/>
              <a:t> </a:t>
            </a:r>
            <a:r>
              <a:rPr lang="en-US" sz="3600" dirty="0" err="1"/>
              <a:t>cách</a:t>
            </a:r>
            <a:r>
              <a:rPr lang="en-US" sz="3600" dirty="0"/>
              <a:t> </a:t>
            </a:r>
            <a:r>
              <a:rPr lang="en-US" sz="3600" dirty="0" err="1"/>
              <a:t>hợp</a:t>
            </a:r>
            <a:r>
              <a:rPr lang="en-US" sz="3600" dirty="0"/>
              <a:t> </a:t>
            </a:r>
            <a:r>
              <a:rPr lang="en-US" sz="3600" dirty="0" err="1"/>
              <a:t>lí</a:t>
            </a:r>
            <a:r>
              <a:rPr lang="en-US" sz="3600" dirty="0"/>
              <a:t> </a:t>
            </a:r>
            <a:r>
              <a:rPr lang="en-US" sz="3600" dirty="0" err="1"/>
              <a:t>tiền</a:t>
            </a:r>
            <a:r>
              <a:rPr lang="en-US" sz="3600" dirty="0"/>
              <a:t> </a:t>
            </a:r>
            <a:r>
              <a:rPr lang="en-US" sz="3600" dirty="0" err="1"/>
              <a:t>bạc</a:t>
            </a:r>
            <a:r>
              <a:rPr lang="en-US" sz="3600" dirty="0"/>
              <a:t>, </a:t>
            </a:r>
            <a:r>
              <a:rPr lang="en-US" sz="3600" dirty="0" err="1"/>
              <a:t>của</a:t>
            </a:r>
            <a:r>
              <a:rPr lang="en-US" sz="3600" dirty="0"/>
              <a:t> </a:t>
            </a:r>
            <a:r>
              <a:rPr lang="en-US" sz="3600" dirty="0" err="1"/>
              <a:t>cải</a:t>
            </a:r>
            <a:r>
              <a:rPr lang="en-US" sz="3600" dirty="0"/>
              <a:t>, </a:t>
            </a:r>
            <a:r>
              <a:rPr lang="en-US" sz="3600" dirty="0" err="1"/>
              <a:t>thời</a:t>
            </a:r>
            <a:r>
              <a:rPr lang="en-US" sz="3600" dirty="0"/>
              <a:t> </a:t>
            </a:r>
            <a:r>
              <a:rPr lang="en-US" sz="3600" dirty="0" err="1"/>
              <a:t>gian</a:t>
            </a:r>
            <a:r>
              <a:rPr lang="en-US" sz="3600" dirty="0"/>
              <a:t>, </a:t>
            </a:r>
            <a:r>
              <a:rPr lang="en-US" sz="3600" dirty="0" err="1"/>
              <a:t>sức</a:t>
            </a:r>
            <a:r>
              <a:rPr lang="en-US" sz="3600" dirty="0"/>
              <a:t> </a:t>
            </a:r>
            <a:r>
              <a:rPr lang="en-US" sz="3600" dirty="0" err="1"/>
              <a:t>lực</a:t>
            </a:r>
            <a:r>
              <a:rPr lang="en-US" sz="3600" dirty="0"/>
              <a:t> </a:t>
            </a:r>
            <a:r>
              <a:rPr lang="en-US" sz="3600" dirty="0" err="1"/>
              <a:t>của</a:t>
            </a:r>
            <a:r>
              <a:rPr lang="en-US" sz="3600" dirty="0"/>
              <a:t> </a:t>
            </a:r>
            <a:r>
              <a:rPr lang="en-US" sz="3600" dirty="0" err="1"/>
              <a:t>người</a:t>
            </a:r>
            <a:r>
              <a:rPr lang="en-US" sz="3600" dirty="0"/>
              <a:t> </a:t>
            </a:r>
            <a:r>
              <a:rPr lang="en-US" sz="3600" dirty="0" err="1"/>
              <a:t>khác</a:t>
            </a:r>
            <a:r>
              <a:rPr lang="en-US" sz="3600" dirty="0"/>
              <a:t>....</a:t>
            </a:r>
            <a:endParaRPr lang="vi-VN" sz="3600" dirty="0"/>
          </a:p>
        </p:txBody>
      </p:sp>
    </p:spTree>
    <p:extLst>
      <p:ext uri="{BB962C8B-B14F-4D97-AF65-F5344CB8AC3E}">
        <p14:creationId xmlns:p14="http://schemas.microsoft.com/office/powerpoint/2010/main" val="28385900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66250" y="249368"/>
            <a:ext cx="12568844" cy="6683432"/>
          </a:xfrm>
          <a:prstGeom prst="rect">
            <a:avLst/>
          </a:prstGeom>
        </p:spPr>
      </p:pic>
      <p:pic>
        <p:nvPicPr>
          <p:cNvPr id="15" name="Shape 1"/>
          <p:cNvPicPr/>
          <p:nvPr/>
        </p:nvPicPr>
        <p:blipFill>
          <a:blip r:embed="rId4"/>
          <a:stretch/>
        </p:blipFill>
        <p:spPr>
          <a:xfrm>
            <a:off x="10919460" y="0"/>
            <a:ext cx="1272540" cy="1043940"/>
          </a:xfrm>
          <a:prstGeom prst="rect">
            <a:avLst/>
          </a:prstGeom>
        </p:spPr>
      </p:pic>
      <p:sp>
        <p:nvSpPr>
          <p:cNvPr id="2" name="Rectangle 1"/>
          <p:cNvSpPr/>
          <p:nvPr/>
        </p:nvSpPr>
        <p:spPr>
          <a:xfrm>
            <a:off x="3048000" y="2951947"/>
            <a:ext cx="6096000" cy="2246769"/>
          </a:xfrm>
          <a:prstGeom prst="rect">
            <a:avLst/>
          </a:prstGeom>
        </p:spPr>
        <p:txBody>
          <a:bodyPr>
            <a:spAutoFit/>
          </a:bodyPr>
          <a:lstStyle/>
          <a:p>
            <a:pPr lvl="0"/>
            <a:r>
              <a:rPr lang="vi-VN" sz="2800" b="1" dirty="0">
                <a:solidFill>
                  <a:srgbClr val="FF0000"/>
                </a:solidFill>
                <a:latin typeface="Times New Roman" pitchFamily="18" charset="0"/>
                <a:cs typeface="Times New Roman" pitchFamily="18" charset="0"/>
              </a:rPr>
              <a:t>Em rút ra được bài học cho bản thân từ câu chuyện trên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chúng</a:t>
            </a:r>
            <a:r>
              <a:rPr lang="en-US" sz="2800" b="1" dirty="0">
                <a:solidFill>
                  <a:srgbClr val="FF0000"/>
                </a:solidFill>
                <a:latin typeface="Times New Roman" pitchFamily="18" charset="0"/>
                <a:cs typeface="Times New Roman" pitchFamily="18" charset="0"/>
              </a:rPr>
              <a:t> ta </a:t>
            </a:r>
            <a:r>
              <a:rPr lang="en-US" sz="2800" b="1" dirty="0" err="1">
                <a:solidFill>
                  <a:srgbClr val="FF0000"/>
                </a:solidFill>
                <a:latin typeface="Times New Roman" pitchFamily="18" charset="0"/>
                <a:cs typeface="Times New Roman" pitchFamily="18" charset="0"/>
              </a:rPr>
              <a:t>phải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kiệm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nhỏ</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nhặt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thể</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a:p>
            <a:pPr lvl="0"/>
            <a:endParaRPr lang="vi-VN" sz="2800" dirty="0">
              <a:solidFill>
                <a:prstClr val="black"/>
              </a:solidFill>
            </a:endParaRPr>
          </a:p>
        </p:txBody>
      </p:sp>
    </p:spTree>
    <p:extLst>
      <p:ext uri="{BB962C8B-B14F-4D97-AF65-F5344CB8AC3E}">
        <p14:creationId xmlns:p14="http://schemas.microsoft.com/office/powerpoint/2010/main" val="394638403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a:solidFill>
                  <a:srgbClr val="FF0000"/>
                </a:solidFill>
                <a:latin typeface="Monotype Corsiva" pitchFamily="66" charset="0"/>
              </a:rPr>
              <a:t>BÀI 8: TIẾT  KIỆM</a:t>
            </a:r>
            <a:endParaRPr lang="vi-VN" sz="3400" b="1" dirty="0">
              <a:solidFill>
                <a:srgbClr val="FF0000"/>
              </a:solidFill>
            </a:endParaRPr>
          </a:p>
        </p:txBody>
      </p:sp>
      <p:sp>
        <p:nvSpPr>
          <p:cNvPr id="21" name="文本框 15"/>
          <p:cNvSpPr txBox="1">
            <a:spLocks noChangeArrowheads="1"/>
          </p:cNvSpPr>
          <p:nvPr/>
        </p:nvSpPr>
        <p:spPr bwMode="auto">
          <a:xfrm>
            <a:off x="571501" y="1131314"/>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571501" y="2681809"/>
            <a:ext cx="5524500" cy="2862322"/>
          </a:xfrm>
          <a:prstGeom prst="rect">
            <a:avLst/>
          </a:prstGeom>
          <a:noFill/>
          <a:ln w="9525">
            <a:noFill/>
            <a:miter lim="800000"/>
            <a:headEnd/>
            <a:tailEnd/>
          </a:ln>
        </p:spPr>
        <p:txBody>
          <a:bodyPr>
            <a:spAutoFit/>
          </a:bodyPr>
          <a:lstStyle/>
          <a:p>
            <a:pPr defTabSz="457200"/>
            <a:r>
              <a:rPr lang="vi-VN" sz="3600" dirty="0"/>
              <a:t>Tiết kiệm là biết sử dụng một cách hợp lí, tiền bạc của cải, thời gian, sức lực của mình và của người khác.</a:t>
            </a:r>
            <a:endParaRPr lang="zh-CN" altLang="en-US" sz="36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287693" y="282632"/>
            <a:ext cx="1272540" cy="1043940"/>
          </a:xfrm>
          <a:prstGeom prst="rect">
            <a:avLst/>
          </a:prstGeom>
        </p:spPr>
      </p:pic>
      <p:sp>
        <p:nvSpPr>
          <p:cNvPr id="12" name="文本框 15"/>
          <p:cNvSpPr txBox="1">
            <a:spLocks noChangeArrowheads="1"/>
          </p:cNvSpPr>
          <p:nvPr/>
        </p:nvSpPr>
        <p:spPr bwMode="auto">
          <a:xfrm>
            <a:off x="665019" y="1730719"/>
            <a:ext cx="5828608" cy="707886"/>
          </a:xfrm>
          <a:prstGeom prst="rect">
            <a:avLst/>
          </a:prstGeom>
          <a:noFill/>
          <a:ln w="9525">
            <a:noFill/>
            <a:miter lim="800000"/>
            <a:headEnd/>
            <a:tailEnd/>
          </a:ln>
        </p:spPr>
        <p:txBody>
          <a:bodyPr wrap="square">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    1.Thế </a:t>
            </a:r>
            <a:r>
              <a:rPr lang="en-US" altLang="zh-CN" sz="4000" b="1" dirty="0" err="1">
                <a:solidFill>
                  <a:srgbClr val="0070C0"/>
                </a:solidFill>
                <a:latin typeface="Times New Roman" pitchFamily="18" charset="0"/>
                <a:ea typeface="华康海报体W12"/>
                <a:cs typeface="Times New Roman" pitchFamily="18" charset="0"/>
              </a:rPr>
              <a:t>nào</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là</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tiết</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kiệm</a:t>
            </a:r>
            <a:r>
              <a:rPr lang="en-US" altLang="zh-CN" sz="4000" b="1" dirty="0">
                <a:solidFill>
                  <a:srgbClr val="0070C0"/>
                </a:solidFill>
                <a:latin typeface="Times New Roman" pitchFamily="18" charset="0"/>
                <a:ea typeface="华康海报体W12"/>
                <a:cs typeface="Times New Roman" pitchFamily="18" charset="0"/>
              </a:rPr>
              <a:t>?</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ppt_w</p:attrName>
                                        </p:attrNameLst>
                                      </p:cBhvr>
                                      <p:tavLst>
                                        <p:tav tm="0" fmla="#ppt_w*sin(2.5*pi*$)">
                                          <p:val>
                                            <p:fltVal val="0"/>
                                          </p:val>
                                        </p:tav>
                                        <p:tav tm="100000">
                                          <p:val>
                                            <p:fltVal val="1"/>
                                          </p:val>
                                        </p:tav>
                                      </p:tavLst>
                                    </p:anim>
                                    <p:anim calcmode="lin" valueType="num">
                                      <p:cBhvr>
                                        <p:cTn id="9" dur="750" fill="hold"/>
                                        <p:tgtEl>
                                          <p:spTgt spid="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8" name="Rectangle 7"/>
          <p:cNvSpPr/>
          <p:nvPr/>
        </p:nvSpPr>
        <p:spPr>
          <a:xfrm>
            <a:off x="2847802" y="64764"/>
            <a:ext cx="6298523" cy="650178"/>
          </a:xfrm>
          <a:prstGeom prst="rect">
            <a:avLst/>
          </a:prstGeom>
          <a:solidFill>
            <a:srgbClr val="FFCCFF"/>
          </a:solidFill>
          <a:ln w="28575">
            <a:solidFill>
              <a:srgbClr val="FFFF00"/>
            </a:solidFill>
          </a:ln>
        </p:spPr>
        <p:txBody>
          <a:bodyPr wrap="square">
            <a:spAutoFit/>
          </a:bodyPr>
          <a:lstStyle/>
          <a:p>
            <a:pPr eaLnBrk="0" fontAlgn="base" hangingPunct="0">
              <a:lnSpc>
                <a:spcPct val="125000"/>
              </a:lnSpc>
              <a:spcBef>
                <a:spcPct val="0"/>
              </a:spcBef>
              <a:spcAft>
                <a:spcPct val="0"/>
              </a:spcAft>
              <a:defRPr/>
            </a:pPr>
            <a:r>
              <a:rPr lang="en-US" sz="3200" b="1" dirty="0">
                <a:solidFill>
                  <a:srgbClr val="FF0000"/>
                </a:solidFill>
                <a:latin typeface="Times New Roman" pitchFamily="18" charset="0"/>
                <a:ea typeface="Arial Unicode MS"/>
                <a:cs typeface="Times New Roman" pitchFamily="18" charset="0"/>
              </a:rPr>
              <a:t>          THỬ TÀI CỦA BẠN</a:t>
            </a:r>
          </a:p>
        </p:txBody>
      </p:sp>
      <p:sp>
        <p:nvSpPr>
          <p:cNvPr id="9" name="Rectangle 6"/>
          <p:cNvSpPr>
            <a:spLocks noChangeArrowheads="1"/>
          </p:cNvSpPr>
          <p:nvPr/>
        </p:nvSpPr>
        <p:spPr bwMode="auto">
          <a:xfrm>
            <a:off x="182875" y="854808"/>
            <a:ext cx="11787447" cy="2277547"/>
          </a:xfrm>
          <a:prstGeom prst="rect">
            <a:avLst/>
          </a:prstGeom>
          <a:solidFill>
            <a:schemeClr val="bg1">
              <a:lumMod val="95000"/>
            </a:schemeClr>
          </a:solidFill>
          <a:ln w="19050">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br>
              <a:rPr lang="vi-VN" altLang="en-US" sz="1000" dirty="0">
                <a:solidFill>
                  <a:prstClr val="black"/>
                </a:solidFill>
                <a:ea typeface="Cambria" panose="02040503050406030204" pitchFamily="18" charset="0"/>
                <a:cs typeface="Cambria" panose="02040503050406030204" pitchFamily="18" charset="0"/>
              </a:rPr>
            </a:br>
            <a:r>
              <a:rPr lang="en-US" altLang="en-US" sz="3200" dirty="0">
                <a:solidFill>
                  <a:srgbClr val="FF0000"/>
                </a:solidFill>
                <a:ea typeface="Cambria" panose="02040503050406030204" pitchFamily="18" charset="0"/>
                <a:cs typeface="Cambria" panose="02040503050406030204" pitchFamily="18" charset="0"/>
              </a:rPr>
              <a:t>1) </a:t>
            </a:r>
            <a:r>
              <a:rPr lang="en-US" sz="3200" dirty="0" err="1">
                <a:solidFill>
                  <a:srgbClr val="FF0000"/>
                </a:solidFill>
                <a:ea typeface="Courier New" panose="02070309020205020404" pitchFamily="49" charset="0"/>
                <a:cs typeface="Arial" pitchFamily="34" charset="0"/>
              </a:rPr>
              <a:t>Hành</a:t>
            </a:r>
            <a:r>
              <a:rPr lang="en-US" sz="3200" dirty="0">
                <a:solidFill>
                  <a:srgbClr val="FF0000"/>
                </a:solidFill>
                <a:ea typeface="Courier New" panose="02070309020205020404" pitchFamily="49" charset="0"/>
                <a:cs typeface="Arial" pitchFamily="34" charset="0"/>
              </a:rPr>
              <a:t> vi </a:t>
            </a:r>
            <a:r>
              <a:rPr lang="en-US" sz="3200" dirty="0" err="1">
                <a:solidFill>
                  <a:srgbClr val="FF0000"/>
                </a:solidFill>
                <a:ea typeface="Courier New" panose="02070309020205020404" pitchFamily="49" charset="0"/>
                <a:cs typeface="Arial" pitchFamily="34" charset="0"/>
              </a:rPr>
              <a:t>nào</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thể</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hiện</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sự</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tiết</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kiệm</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và</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hành</a:t>
            </a:r>
            <a:r>
              <a:rPr lang="en-US" sz="3200" dirty="0">
                <a:solidFill>
                  <a:srgbClr val="FF0000"/>
                </a:solidFill>
                <a:ea typeface="Courier New" panose="02070309020205020404" pitchFamily="49" charset="0"/>
                <a:cs typeface="Arial" pitchFamily="34" charset="0"/>
              </a:rPr>
              <a:t> vi </a:t>
            </a:r>
            <a:r>
              <a:rPr lang="en-US" sz="3200" dirty="0" err="1">
                <a:solidFill>
                  <a:srgbClr val="FF0000"/>
                </a:solidFill>
                <a:ea typeface="Courier New" panose="02070309020205020404" pitchFamily="49" charset="0"/>
                <a:cs typeface="Arial" pitchFamily="34" charset="0"/>
              </a:rPr>
              <a:t>nào</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thể</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hiện</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sự</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lãng</a:t>
            </a:r>
            <a:r>
              <a:rPr lang="en-US" sz="3200" dirty="0">
                <a:solidFill>
                  <a:srgbClr val="FF0000"/>
                </a:solidFill>
                <a:ea typeface="Courier New" panose="02070309020205020404" pitchFamily="49" charset="0"/>
                <a:cs typeface="Arial" pitchFamily="34" charset="0"/>
              </a:rPr>
              <a:t> </a:t>
            </a:r>
            <a:r>
              <a:rPr lang="en-US" sz="3200" dirty="0" err="1">
                <a:solidFill>
                  <a:srgbClr val="FF0000"/>
                </a:solidFill>
                <a:ea typeface="Courier New" panose="02070309020205020404" pitchFamily="49" charset="0"/>
                <a:cs typeface="Arial" pitchFamily="34" charset="0"/>
              </a:rPr>
              <a:t>phí</a:t>
            </a:r>
            <a:r>
              <a:rPr lang="en-US" sz="3200" dirty="0">
                <a:solidFill>
                  <a:srgbClr val="FF0000"/>
                </a:solidFill>
                <a:ea typeface="Courier New" panose="02070309020205020404" pitchFamily="49" charset="0"/>
                <a:cs typeface="Arial" pitchFamily="34" charset="0"/>
              </a:rPr>
              <a:t>?</a:t>
            </a:r>
          </a:p>
          <a:p>
            <a:pPr indent="12700"/>
            <a:r>
              <a:rPr lang="en-US" altLang="en-US" sz="3200" dirty="0">
                <a:solidFill>
                  <a:srgbClr val="FF0000"/>
                </a:solidFill>
                <a:ea typeface="Cambria" panose="02040503050406030204" pitchFamily="18" charset="0"/>
                <a:cs typeface="Arial" pitchFamily="34" charset="0"/>
              </a:rPr>
              <a:t>2) </a:t>
            </a:r>
            <a:r>
              <a:rPr lang="vi-VN" sz="3200" dirty="0">
                <a:solidFill>
                  <a:srgbClr val="FF0000"/>
                </a:solidFill>
              </a:rPr>
              <a:t>Cho biết hậu quả của những hành vi lãng phí.</a:t>
            </a:r>
          </a:p>
          <a:p>
            <a:pPr indent="12700"/>
            <a:endParaRPr lang="vi-VN" altLang="en-US" sz="3600" b="1" dirty="0">
              <a:solidFill>
                <a:srgbClr val="FF0000"/>
              </a:solidFill>
              <a:ea typeface="Cambria" panose="02040503050406030204" pitchFamily="18" charset="0"/>
              <a:cs typeface="Arial" pitchFamily="34" charset="0"/>
            </a:endParaRPr>
          </a:p>
        </p:txBody>
      </p:sp>
      <p:sp>
        <p:nvSpPr>
          <p:cNvPr id="25" name="TextBox 24"/>
          <p:cNvSpPr txBox="1"/>
          <p:nvPr/>
        </p:nvSpPr>
        <p:spPr>
          <a:xfrm>
            <a:off x="448885" y="5959862"/>
            <a:ext cx="1878676" cy="648763"/>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a:solidFill>
                  <a:srgbClr val="0000FF"/>
                </a:solidFill>
                <a:latin typeface="Arial" pitchFamily="34" charset="0"/>
                <a:ea typeface="Arial" panose="020B0604020202020204" pitchFamily="34" charset="0"/>
                <a:cs typeface="Arial" pitchFamily="34" charset="0"/>
              </a:rPr>
              <a:t>Tiết</a:t>
            </a:r>
            <a:r>
              <a:rPr lang="en-US" sz="2800" b="1" dirty="0">
                <a:solidFill>
                  <a:srgbClr val="0000FF"/>
                </a:solidFill>
                <a:latin typeface="Arial" pitchFamily="34" charset="0"/>
                <a:ea typeface="Arial" panose="020B0604020202020204" pitchFamily="34" charset="0"/>
                <a:cs typeface="Arial" pitchFamily="34" charset="0"/>
              </a:rPr>
              <a:t> </a:t>
            </a:r>
            <a:r>
              <a:rPr lang="en-US" sz="2800" b="1" dirty="0" err="1">
                <a:solidFill>
                  <a:srgbClr val="0000FF"/>
                </a:solidFill>
                <a:latin typeface="Arial" pitchFamily="34" charset="0"/>
                <a:ea typeface="Arial" panose="020B0604020202020204" pitchFamily="34" charset="0"/>
                <a:cs typeface="Arial" pitchFamily="34" charset="0"/>
              </a:rPr>
              <a:t>kiệm</a:t>
            </a:r>
            <a:endParaRPr lang="en-US" sz="2800" b="1" dirty="0">
              <a:solidFill>
                <a:srgbClr val="0000FF"/>
              </a:solidFill>
              <a:latin typeface="Arial" pitchFamily="34" charset="0"/>
              <a:ea typeface="Arial" panose="020B0604020202020204" pitchFamily="34" charset="0"/>
              <a:cs typeface="Arial" pitchFamily="34"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31" name="Shape 265"/>
          <p:cNvPicPr/>
          <p:nvPr/>
        </p:nvPicPr>
        <p:blipFill>
          <a:blip r:embed="rId5"/>
          <a:srcRect r="50823"/>
          <a:stretch/>
        </p:blipFill>
        <p:spPr>
          <a:xfrm>
            <a:off x="243493" y="3524553"/>
            <a:ext cx="2749089" cy="2314334"/>
          </a:xfrm>
          <a:prstGeom prst="rect">
            <a:avLst/>
          </a:prstGeom>
        </p:spPr>
      </p:pic>
      <p:pic>
        <p:nvPicPr>
          <p:cNvPr id="32" name="Shape 265"/>
          <p:cNvPicPr/>
          <p:nvPr/>
        </p:nvPicPr>
        <p:blipFill>
          <a:blip r:embed="rId5"/>
          <a:srcRect l="50411"/>
          <a:stretch/>
        </p:blipFill>
        <p:spPr>
          <a:xfrm>
            <a:off x="3075708" y="3491299"/>
            <a:ext cx="2826327" cy="2314334"/>
          </a:xfrm>
          <a:prstGeom prst="rect">
            <a:avLst/>
          </a:prstGeom>
        </p:spPr>
      </p:pic>
      <p:pic>
        <p:nvPicPr>
          <p:cNvPr id="33" name="Shape 267"/>
          <p:cNvPicPr/>
          <p:nvPr/>
        </p:nvPicPr>
        <p:blipFill>
          <a:blip r:embed="rId6"/>
          <a:stretch/>
        </p:blipFill>
        <p:spPr>
          <a:xfrm>
            <a:off x="6101195" y="3488530"/>
            <a:ext cx="2660420" cy="2247252"/>
          </a:xfrm>
          <a:prstGeom prst="rect">
            <a:avLst/>
          </a:prstGeom>
        </p:spPr>
      </p:pic>
      <p:pic>
        <p:nvPicPr>
          <p:cNvPr id="34" name="Shape 269"/>
          <p:cNvPicPr/>
          <p:nvPr/>
        </p:nvPicPr>
        <p:blipFill>
          <a:blip r:embed="rId7"/>
          <a:stretch/>
        </p:blipFill>
        <p:spPr>
          <a:xfrm>
            <a:off x="8918863" y="3499268"/>
            <a:ext cx="2682240" cy="2232660"/>
          </a:xfrm>
          <a:prstGeom prst="rect">
            <a:avLst/>
          </a:prstGeom>
        </p:spPr>
      </p:pic>
      <p:sp>
        <p:nvSpPr>
          <p:cNvPr id="35" name="TextBox 34"/>
          <p:cNvSpPr txBox="1"/>
          <p:nvPr/>
        </p:nvSpPr>
        <p:spPr>
          <a:xfrm>
            <a:off x="3427610" y="5926612"/>
            <a:ext cx="1878676" cy="648763"/>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a:solidFill>
                  <a:srgbClr val="0000FF"/>
                </a:solidFill>
                <a:latin typeface="Arial" pitchFamily="34" charset="0"/>
                <a:ea typeface="Arial" panose="020B0604020202020204" pitchFamily="34" charset="0"/>
                <a:cs typeface="Arial" pitchFamily="34" charset="0"/>
              </a:rPr>
              <a:t>Tiết</a:t>
            </a:r>
            <a:r>
              <a:rPr lang="en-US" sz="2800" b="1" dirty="0">
                <a:solidFill>
                  <a:srgbClr val="0000FF"/>
                </a:solidFill>
                <a:latin typeface="Arial" pitchFamily="34" charset="0"/>
                <a:ea typeface="Arial" panose="020B0604020202020204" pitchFamily="34" charset="0"/>
                <a:cs typeface="Arial" pitchFamily="34" charset="0"/>
              </a:rPr>
              <a:t> </a:t>
            </a:r>
            <a:r>
              <a:rPr lang="en-US" sz="2800" b="1" dirty="0" err="1">
                <a:solidFill>
                  <a:srgbClr val="0000FF"/>
                </a:solidFill>
                <a:latin typeface="Arial" pitchFamily="34" charset="0"/>
                <a:ea typeface="Arial" panose="020B0604020202020204" pitchFamily="34" charset="0"/>
                <a:cs typeface="Arial" pitchFamily="34" charset="0"/>
              </a:rPr>
              <a:t>kiệm</a:t>
            </a:r>
            <a:endParaRPr lang="en-US" sz="2800" b="1" dirty="0">
              <a:solidFill>
                <a:srgbClr val="0000FF"/>
              </a:solidFill>
              <a:latin typeface="Arial" pitchFamily="34" charset="0"/>
              <a:ea typeface="Arial" panose="020B0604020202020204" pitchFamily="34" charset="0"/>
              <a:cs typeface="Arial" pitchFamily="34" charset="0"/>
            </a:endParaRPr>
          </a:p>
        </p:txBody>
      </p:sp>
      <p:sp>
        <p:nvSpPr>
          <p:cNvPr id="36" name="TextBox 35"/>
          <p:cNvSpPr txBox="1"/>
          <p:nvPr/>
        </p:nvSpPr>
        <p:spPr>
          <a:xfrm>
            <a:off x="6450673" y="5909982"/>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a:solidFill>
                  <a:srgbClr val="0000FF"/>
                </a:solidFill>
                <a:latin typeface="Arial" pitchFamily="34" charset="0"/>
                <a:ea typeface="Arial" panose="020B0604020202020204" pitchFamily="34" charset="0"/>
                <a:cs typeface="Arial" pitchFamily="34" charset="0"/>
              </a:rPr>
              <a:t>Lãng</a:t>
            </a:r>
            <a:r>
              <a:rPr lang="en-US" sz="2800" b="1" dirty="0">
                <a:solidFill>
                  <a:srgbClr val="0000FF"/>
                </a:solidFill>
                <a:latin typeface="Arial" pitchFamily="34" charset="0"/>
                <a:ea typeface="Arial" panose="020B0604020202020204" pitchFamily="34" charset="0"/>
                <a:cs typeface="Arial" pitchFamily="34" charset="0"/>
              </a:rPr>
              <a:t> </a:t>
            </a:r>
            <a:r>
              <a:rPr lang="en-US" sz="2800" b="1" dirty="0" err="1">
                <a:solidFill>
                  <a:srgbClr val="0000FF"/>
                </a:solidFill>
                <a:latin typeface="Arial" pitchFamily="34" charset="0"/>
                <a:ea typeface="Arial" panose="020B0604020202020204" pitchFamily="34" charset="0"/>
                <a:cs typeface="Arial" pitchFamily="34" charset="0"/>
              </a:rPr>
              <a:t>phí</a:t>
            </a:r>
            <a:r>
              <a:rPr lang="en-US" sz="2800" b="1" dirty="0">
                <a:solidFill>
                  <a:srgbClr val="0000FF"/>
                </a:solidFill>
                <a:latin typeface="Arial" pitchFamily="34" charset="0"/>
                <a:ea typeface="Arial" panose="020B0604020202020204" pitchFamily="34" charset="0"/>
                <a:cs typeface="Arial" pitchFamily="34" charset="0"/>
              </a:rPr>
              <a:t> </a:t>
            </a:r>
          </a:p>
        </p:txBody>
      </p:sp>
      <p:sp>
        <p:nvSpPr>
          <p:cNvPr id="37" name="TextBox 36"/>
          <p:cNvSpPr txBox="1"/>
          <p:nvPr/>
        </p:nvSpPr>
        <p:spPr>
          <a:xfrm>
            <a:off x="9446025" y="5862878"/>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a:solidFill>
                  <a:srgbClr val="0000FF"/>
                </a:solidFill>
                <a:latin typeface="Arial" pitchFamily="34" charset="0"/>
                <a:ea typeface="Arial" panose="020B0604020202020204" pitchFamily="34" charset="0"/>
                <a:cs typeface="Arial" pitchFamily="34" charset="0"/>
              </a:rPr>
              <a:t>Lãng</a:t>
            </a:r>
            <a:r>
              <a:rPr lang="en-US" sz="2800" b="1" dirty="0">
                <a:solidFill>
                  <a:srgbClr val="0000FF"/>
                </a:solidFill>
                <a:latin typeface="Arial" pitchFamily="34" charset="0"/>
                <a:ea typeface="Arial" panose="020B0604020202020204" pitchFamily="34" charset="0"/>
                <a:cs typeface="Arial" pitchFamily="34" charset="0"/>
              </a:rPr>
              <a:t> </a:t>
            </a:r>
            <a:r>
              <a:rPr lang="en-US" sz="2800" b="1" dirty="0" err="1">
                <a:solidFill>
                  <a:srgbClr val="0000FF"/>
                </a:solidFill>
                <a:latin typeface="Arial" pitchFamily="34" charset="0"/>
                <a:ea typeface="Arial" panose="020B0604020202020204" pitchFamily="34" charset="0"/>
                <a:cs typeface="Arial" pitchFamily="34" charset="0"/>
              </a:rPr>
              <a:t>phí</a:t>
            </a:r>
            <a:r>
              <a:rPr lang="en-US" sz="2800" b="1" dirty="0">
                <a:solidFill>
                  <a:srgbClr val="0000FF"/>
                </a:solidFill>
                <a:latin typeface="Arial" pitchFamily="34" charset="0"/>
                <a:ea typeface="Arial" panose="020B0604020202020204" pitchFamily="34" charset="0"/>
                <a:cs typeface="Arial" pitchFamily="34" charset="0"/>
              </a:rPr>
              <a:t> </a:t>
            </a:r>
          </a:p>
        </p:txBody>
      </p:sp>
    </p:spTree>
    <p:extLst>
      <p:ext uri="{BB962C8B-B14F-4D97-AF65-F5344CB8AC3E}">
        <p14:creationId xmlns:p14="http://schemas.microsoft.com/office/powerpoint/2010/main" val="16478785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edge">
                                      <p:cBhvr>
                                        <p:cTn id="7" dur="2000"/>
                                        <p:tgtEl>
                                          <p:spTgt spid="31"/>
                                        </p:tgtEl>
                                      </p:cBhvr>
                                    </p:animEffect>
                                  </p:childTnLst>
                                </p:cTn>
                              </p:par>
                              <p:par>
                                <p:cTn id="8" presetID="2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edge">
                                      <p:cBhvr>
                                        <p:cTn id="10" dur="2000"/>
                                        <p:tgtEl>
                                          <p:spTgt spid="32"/>
                                        </p:tgtEl>
                                      </p:cBhvr>
                                    </p:animEffect>
                                  </p:childTnLst>
                                </p:cTn>
                              </p:par>
                              <p:par>
                                <p:cTn id="11" presetID="2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edge">
                                      <p:cBhvr>
                                        <p:cTn id="13" dur="2000"/>
                                        <p:tgtEl>
                                          <p:spTgt spid="33"/>
                                        </p:tgtEl>
                                      </p:cBhvr>
                                    </p:animEffect>
                                  </p:childTnLst>
                                </p:cTn>
                              </p:par>
                              <p:par>
                                <p:cTn id="14" presetID="2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edge">
                                      <p:cBhvr>
                                        <p:cTn id="16" dur="2000"/>
                                        <p:tgtEl>
                                          <p:spTgt spid="3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heel(1)">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heel(1)">
                                      <p:cBhvr>
                                        <p:cTn id="29" dur="20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heel(1)">
                                      <p:cBhvr>
                                        <p:cTn id="34" dur="20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heel(1)">
                                      <p:cBhvr>
                                        <p:cTn id="3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35" grpId="0" animBg="1"/>
      <p:bldP spid="36" grpId="0" animBg="1"/>
      <p:bldP spid="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1793</TotalTime>
  <Words>1954</Words>
  <Application>Microsoft Office PowerPoint</Application>
  <PresentationFormat>Widescreen</PresentationFormat>
  <Paragraphs>154</Paragraphs>
  <Slides>34</Slides>
  <Notes>8</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34</vt:i4>
      </vt:variant>
    </vt:vector>
  </HeadingPairs>
  <TitlesOfParts>
    <vt:vector size="50" baseType="lpstr">
      <vt:lpstr>#9Slide05 Brannboll Ny</vt:lpstr>
      <vt:lpstr>Arial</vt:lpstr>
      <vt:lpstr>Calibri</vt:lpstr>
      <vt:lpstr>Calibri Light</vt:lpstr>
      <vt:lpstr>Monotype Corsiva</vt:lpstr>
      <vt:lpstr>SVN-Vanilla Daisy Pro</vt:lpstr>
      <vt:lpstr>Times New Roman</vt:lpstr>
      <vt:lpstr>Office Theme</vt:lpstr>
      <vt:lpstr>1_Office Theme</vt:lpstr>
      <vt:lpstr>2_Office Theme</vt:lpstr>
      <vt:lpstr>3_Office Theme</vt:lpstr>
      <vt:lpstr>4_Office Theme</vt:lpstr>
      <vt:lpstr>5_Office Theme</vt:lpstr>
      <vt:lpstr>6_Office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343</cp:revision>
  <dcterms:created xsi:type="dcterms:W3CDTF">2021-07-15T15:36:06Z</dcterms:created>
  <dcterms:modified xsi:type="dcterms:W3CDTF">2023-02-11T09:28:01Z</dcterms:modified>
</cp:coreProperties>
</file>